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 id="2147483699" r:id="rId3"/>
  </p:sldMasterIdLst>
  <p:notesMasterIdLst>
    <p:notesMasterId r:id="rId2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5143500" type="screen16x9"/>
  <p:notesSz cx="6858000" cy="9144000"/>
  <p:embeddedFontLst>
    <p:embeddedFont>
      <p:font typeface="Bree Serif" panose="020B0604020202020204" charset="0"/>
      <p:regular r:id="rId23"/>
    </p:embeddedFont>
    <p:embeddedFont>
      <p:font typeface="Calibri" panose="020F050202020403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Montserrat Black" panose="00000A00000000000000" pitchFamily="2" charset="0"/>
      <p:bold r:id="rId32"/>
      <p:boldItalic r:id="rId33"/>
    </p:embeddedFont>
    <p:embeddedFont>
      <p:font typeface="Montserrat ExtraBold" panose="00000900000000000000" pitchFamily="2" charset="0"/>
      <p:bold r:id="rId34"/>
      <p:boldItalic r:id="rId35"/>
    </p:embeddedFont>
    <p:embeddedFont>
      <p:font typeface="Montserrat Medium" panose="00000600000000000000" pitchFamily="2" charset="0"/>
      <p:regular r:id="rId36"/>
      <p:bold r:id="rId37"/>
      <p:italic r:id="rId38"/>
      <p:boldItalic r:id="rId39"/>
    </p:embeddedFont>
    <p:embeddedFont>
      <p:font typeface="Montserrat SemiBold" panose="00000700000000000000" pitchFamily="2" charset="0"/>
      <p:regular r:id="rId40"/>
      <p:bold r:id="rId41"/>
      <p:italic r:id="rId42"/>
      <p:boldItalic r:id="rId43"/>
    </p:embeddedFont>
    <p:embeddedFont>
      <p:font typeface="Poppins" panose="000005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258"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8.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7.fntdata"/><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b50bc393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1b50bc393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b50bc3932a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b50bc3932a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50bc3932a_1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b50bc3932a_1_4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b50bc3932a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g1b50bc3932a_1_5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b50bc3932a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1b50bc3932a_1_5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b50bc3932a_1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b50bc3932a_1_5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b50bc3932a_1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b50bc3932a_1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g1b50bc3932a_1_5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b50bc3932a_1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b50bc3932a_1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b50bc3932a_1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b50bc3932a_1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b50bc3932a_1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g1b50bc3932a_1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b50bc3932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b50bc3932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1b50bc3932a_0_1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b50bc3932a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1b50bc3932a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b50bc3932a_0_5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b50bc3932a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b50bc3932a_0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b50bc3932a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b50bc3932a_1_1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3" name="Google Shape;303;g1b50bc3932a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b50bc3932a_1_2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0" name="Google Shape;320;g1b50bc3932a_1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50bc3932a_1_2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7" name="Google Shape;337;g1b50bc3932a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b50bc3932a_1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b50bc3932a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icio1">
  <p:cSld name="Diapositiva de título">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2349062" y="1653648"/>
            <a:ext cx="4445876" cy="1448879"/>
          </a:xfrm>
          <a:prstGeom prst="rect">
            <a:avLst/>
          </a:prstGeom>
          <a:noFill/>
          <a:ln>
            <a:noFill/>
          </a:ln>
        </p:spPr>
      </p:pic>
      <p:pic>
        <p:nvPicPr>
          <p:cNvPr id="52" name="Google Shape;52;p13"/>
          <p:cNvPicPr preferRelativeResize="0"/>
          <p:nvPr/>
        </p:nvPicPr>
        <p:blipFill rotWithShape="1">
          <a:blip r:embed="rId3">
            <a:alphaModFix/>
          </a:blip>
          <a:srcRect/>
          <a:stretch/>
        </p:blipFill>
        <p:spPr>
          <a:xfrm>
            <a:off x="3530518" y="4677984"/>
            <a:ext cx="2082963" cy="30139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erfil expositor">
  <p:cSld name="Título y objetos">
    <p:spTree>
      <p:nvGrpSpPr>
        <p:cNvPr id="1" name="Shape 53"/>
        <p:cNvGrpSpPr/>
        <p:nvPr/>
      </p:nvGrpSpPr>
      <p:grpSpPr>
        <a:xfrm>
          <a:off x="0" y="0"/>
          <a:ext cx="0" cy="0"/>
          <a:chOff x="0" y="0"/>
          <a:chExt cx="0" cy="0"/>
        </a:xfrm>
      </p:grpSpPr>
      <p:sp>
        <p:nvSpPr>
          <p:cNvPr id="54" name="Google Shape;54;p14"/>
          <p:cNvSpPr txBox="1"/>
          <p:nvPr/>
        </p:nvSpPr>
        <p:spPr>
          <a:xfrm>
            <a:off x="4896036" y="1167594"/>
            <a:ext cx="22143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a:solidFill>
                  <a:srgbClr val="DF284A"/>
                </a:solidFill>
                <a:latin typeface="Montserrat Black"/>
                <a:ea typeface="Montserrat Black"/>
                <a:cs typeface="Montserrat Black"/>
                <a:sym typeface="Montserrat Black"/>
              </a:rPr>
              <a:t>Expositor</a:t>
            </a:r>
            <a:endParaRPr sz="3000" b="1">
              <a:solidFill>
                <a:srgbClr val="DF284A"/>
              </a:solidFill>
              <a:latin typeface="Montserrat Black"/>
              <a:ea typeface="Montserrat Black"/>
              <a:cs typeface="Montserrat Black"/>
              <a:sym typeface="Montserrat Black"/>
            </a:endParaRPr>
          </a:p>
        </p:txBody>
      </p:sp>
      <p:pic>
        <p:nvPicPr>
          <p:cNvPr id="55" name="Google Shape;55;p14"/>
          <p:cNvPicPr preferRelativeResize="0"/>
          <p:nvPr/>
        </p:nvPicPr>
        <p:blipFill rotWithShape="1">
          <a:blip r:embed="rId2">
            <a:alphaModFix/>
          </a:blip>
          <a:srcRect/>
          <a:stretch/>
        </p:blipFill>
        <p:spPr>
          <a:xfrm>
            <a:off x="5004048" y="2398868"/>
            <a:ext cx="324036" cy="324036"/>
          </a:xfrm>
          <a:prstGeom prst="rect">
            <a:avLst/>
          </a:prstGeom>
          <a:noFill/>
          <a:ln>
            <a:noFill/>
          </a:ln>
        </p:spPr>
      </p:pic>
      <p:pic>
        <p:nvPicPr>
          <p:cNvPr id="56" name="Google Shape;56;p14"/>
          <p:cNvPicPr preferRelativeResize="0"/>
          <p:nvPr/>
        </p:nvPicPr>
        <p:blipFill rotWithShape="1">
          <a:blip r:embed="rId3">
            <a:alphaModFix/>
          </a:blip>
          <a:srcRect/>
          <a:stretch/>
        </p:blipFill>
        <p:spPr>
          <a:xfrm>
            <a:off x="5012327" y="3245480"/>
            <a:ext cx="324036" cy="324036"/>
          </a:xfrm>
          <a:prstGeom prst="rect">
            <a:avLst/>
          </a:prstGeom>
          <a:noFill/>
          <a:ln>
            <a:noFill/>
          </a:ln>
        </p:spPr>
      </p:pic>
      <p:pic>
        <p:nvPicPr>
          <p:cNvPr id="57" name="Google Shape;57;p14"/>
          <p:cNvPicPr preferRelativeResize="0"/>
          <p:nvPr/>
        </p:nvPicPr>
        <p:blipFill rotWithShape="1">
          <a:blip r:embed="rId4">
            <a:alphaModFix/>
          </a:blip>
          <a:srcRect/>
          <a:stretch/>
        </p:blipFill>
        <p:spPr>
          <a:xfrm>
            <a:off x="5004048" y="2829466"/>
            <a:ext cx="324036" cy="324036"/>
          </a:xfrm>
          <a:prstGeom prst="rect">
            <a:avLst/>
          </a:prstGeom>
          <a:noFill/>
          <a:ln>
            <a:noFill/>
          </a:ln>
        </p:spPr>
      </p:pic>
      <p:pic>
        <p:nvPicPr>
          <p:cNvPr id="58" name="Google Shape;58;p14"/>
          <p:cNvPicPr preferRelativeResize="0"/>
          <p:nvPr/>
        </p:nvPicPr>
        <p:blipFill rotWithShape="1">
          <a:blip r:embed="rId5">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icio1">
  <p:cSld name="Diapositiva de título">
    <p:spTree>
      <p:nvGrpSpPr>
        <p:cNvPr id="1" name="Shape 65"/>
        <p:cNvGrpSpPr/>
        <p:nvPr/>
      </p:nvGrpSpPr>
      <p:grpSpPr>
        <a:xfrm>
          <a:off x="0" y="0"/>
          <a:ext cx="0" cy="0"/>
          <a:chOff x="0" y="0"/>
          <a:chExt cx="0" cy="0"/>
        </a:xfrm>
      </p:grpSpPr>
      <p:pic>
        <p:nvPicPr>
          <p:cNvPr id="66" name="Google Shape;66;p16"/>
          <p:cNvPicPr preferRelativeResize="0"/>
          <p:nvPr/>
        </p:nvPicPr>
        <p:blipFill rotWithShape="1">
          <a:blip r:embed="rId2">
            <a:alphaModFix/>
          </a:blip>
          <a:srcRect/>
          <a:stretch/>
        </p:blipFill>
        <p:spPr>
          <a:xfrm>
            <a:off x="2349062" y="1653648"/>
            <a:ext cx="4445876" cy="1448879"/>
          </a:xfrm>
          <a:prstGeom prst="rect">
            <a:avLst/>
          </a:prstGeom>
          <a:noFill/>
          <a:ln>
            <a:noFill/>
          </a:ln>
        </p:spPr>
      </p:pic>
      <p:pic>
        <p:nvPicPr>
          <p:cNvPr id="67" name="Google Shape;67;p16"/>
          <p:cNvPicPr preferRelativeResize="0"/>
          <p:nvPr/>
        </p:nvPicPr>
        <p:blipFill rotWithShape="1">
          <a:blip r:embed="rId3">
            <a:alphaModFix/>
          </a:blip>
          <a:srcRect/>
          <a:stretch/>
        </p:blipFill>
        <p:spPr>
          <a:xfrm>
            <a:off x="3530518" y="4677984"/>
            <a:ext cx="2082963" cy="30139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68"/>
        <p:cNvGrpSpPr/>
        <p:nvPr/>
      </p:nvGrpSpPr>
      <p:grpSpPr>
        <a:xfrm>
          <a:off x="0" y="0"/>
          <a:ext cx="0" cy="0"/>
          <a:chOff x="0" y="0"/>
          <a:chExt cx="0" cy="0"/>
        </a:xfrm>
      </p:grpSpPr>
      <p:sp>
        <p:nvSpPr>
          <p:cNvPr id="69" name="Google Shape;69;p17"/>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7"/>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7"/>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
        <p:nvSpPr>
          <p:cNvPr id="72" name="Google Shape;72;p17"/>
          <p:cNvSpPr/>
          <p:nvPr/>
        </p:nvSpPr>
        <p:spPr>
          <a:xfrm>
            <a:off x="0" y="-2851"/>
            <a:ext cx="9144000" cy="5146500"/>
          </a:xfrm>
          <a:prstGeom prst="rect">
            <a:avLst/>
          </a:prstGeom>
          <a:solidFill>
            <a:srgbClr val="041B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73" name="Google Shape;73;p17"/>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74" name="Google Shape;74;p17"/>
          <p:cNvSpPr txBox="1"/>
          <p:nvPr/>
        </p:nvSpPr>
        <p:spPr>
          <a:xfrm>
            <a:off x="2913743" y="2304867"/>
            <a:ext cx="33165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000" b="1" i="0" u="none" strike="noStrike" cap="none">
                <a:solidFill>
                  <a:schemeClr val="lt1"/>
                </a:solidFill>
                <a:latin typeface="Montserrat Black"/>
                <a:ea typeface="Montserrat Black"/>
                <a:cs typeface="Montserrat Black"/>
                <a:sym typeface="Montserrat Black"/>
              </a:rPr>
              <a:t>Sobre nosotros</a:t>
            </a:r>
            <a:endParaRPr sz="3000" b="1" i="0" u="none" strike="noStrike" cap="none">
              <a:solidFill>
                <a:schemeClr val="lt1"/>
              </a:solidFill>
              <a:latin typeface="Montserrat Black"/>
              <a:ea typeface="Montserrat Black"/>
              <a:cs typeface="Montserrat Black"/>
              <a:sym typeface="Montserrat Black"/>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ision">
  <p:cSld name="Dos objetos">
    <p:spTree>
      <p:nvGrpSpPr>
        <p:cNvPr id="1" name="Shape 75"/>
        <p:cNvGrpSpPr/>
        <p:nvPr/>
      </p:nvGrpSpPr>
      <p:grpSpPr>
        <a:xfrm>
          <a:off x="0" y="0"/>
          <a:ext cx="0" cy="0"/>
          <a:chOff x="0" y="0"/>
          <a:chExt cx="0" cy="0"/>
        </a:xfrm>
      </p:grpSpPr>
      <p:sp>
        <p:nvSpPr>
          <p:cNvPr id="76" name="Google Shape;76;p18"/>
          <p:cNvSpPr txBox="1"/>
          <p:nvPr/>
        </p:nvSpPr>
        <p:spPr>
          <a:xfrm>
            <a:off x="4680012" y="1680017"/>
            <a:ext cx="3726300" cy="19008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None/>
            </a:pPr>
            <a:r>
              <a:rPr lang="en" sz="1400" b="0" i="0" u="none" strike="noStrike" cap="none">
                <a:solidFill>
                  <a:srgbClr val="041B58"/>
                </a:solidFill>
                <a:latin typeface="Montserrat Medium"/>
                <a:ea typeface="Montserrat Medium"/>
                <a:cs typeface="Montserrat Medium"/>
                <a:sym typeface="Montserrat Medium"/>
              </a:rPr>
              <a:t>Descentralizar, democratizar y difundir los conocimientos de Ciencias de Datos e Inteligencia Artificial, entre estudiantes y profesionales desarrollando soluciones para construir una mejor sociedad.</a:t>
            </a:r>
            <a:endParaRPr sz="1400" b="0" i="0" u="none" strike="noStrike" cap="none">
              <a:solidFill>
                <a:srgbClr val="041B58"/>
              </a:solidFill>
              <a:latin typeface="Montserrat Medium"/>
              <a:ea typeface="Montserrat Medium"/>
              <a:cs typeface="Montserrat Medium"/>
              <a:sym typeface="Montserrat Medium"/>
            </a:endParaRPr>
          </a:p>
        </p:txBody>
      </p:sp>
      <p:pic>
        <p:nvPicPr>
          <p:cNvPr id="77" name="Google Shape;77;p18"/>
          <p:cNvPicPr preferRelativeResize="0"/>
          <p:nvPr/>
        </p:nvPicPr>
        <p:blipFill rotWithShape="1">
          <a:blip r:embed="rId2">
            <a:alphaModFix/>
          </a:blip>
          <a:srcRect/>
          <a:stretch/>
        </p:blipFill>
        <p:spPr>
          <a:xfrm>
            <a:off x="207654" y="204767"/>
            <a:ext cx="1512168" cy="492805"/>
          </a:xfrm>
          <a:prstGeom prst="rect">
            <a:avLst/>
          </a:prstGeom>
          <a:noFill/>
          <a:ln>
            <a:noFill/>
          </a:ln>
        </p:spPr>
      </p:pic>
      <p:sp>
        <p:nvSpPr>
          <p:cNvPr id="78" name="Google Shape;78;p18"/>
          <p:cNvSpPr txBox="1"/>
          <p:nvPr/>
        </p:nvSpPr>
        <p:spPr>
          <a:xfrm>
            <a:off x="4689723" y="923933"/>
            <a:ext cx="15567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i="0" u="none" strike="noStrike" cap="none">
                <a:solidFill>
                  <a:srgbClr val="DF284A"/>
                </a:solidFill>
                <a:latin typeface="Montserrat Black"/>
                <a:ea typeface="Montserrat Black"/>
                <a:cs typeface="Montserrat Black"/>
                <a:sym typeface="Montserrat Black"/>
              </a:rPr>
              <a:t>Misión</a:t>
            </a:r>
            <a:endParaRPr sz="3000" b="1">
              <a:solidFill>
                <a:srgbClr val="DF284A"/>
              </a:solidFill>
              <a:latin typeface="Montserrat Black"/>
              <a:ea typeface="Montserrat Black"/>
              <a:cs typeface="Montserrat Black"/>
              <a:sym typeface="Montserrat Black"/>
            </a:endParaRPr>
          </a:p>
        </p:txBody>
      </p:sp>
      <p:pic>
        <p:nvPicPr>
          <p:cNvPr id="79" name="Google Shape;79;p18"/>
          <p:cNvPicPr preferRelativeResize="0"/>
          <p:nvPr/>
        </p:nvPicPr>
        <p:blipFill rotWithShape="1">
          <a:blip r:embed="rId3">
            <a:alphaModFix/>
          </a:blip>
          <a:srcRect/>
          <a:stretch/>
        </p:blipFill>
        <p:spPr>
          <a:xfrm>
            <a:off x="163098" y="923916"/>
            <a:ext cx="4408906" cy="371596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isión">
  <p:cSld name="Comparación">
    <p:spTree>
      <p:nvGrpSpPr>
        <p:cNvPr id="1" name="Shape 80"/>
        <p:cNvGrpSpPr/>
        <p:nvPr/>
      </p:nvGrpSpPr>
      <p:grpSpPr>
        <a:xfrm>
          <a:off x="0" y="0"/>
          <a:ext cx="0" cy="0"/>
          <a:chOff x="0" y="0"/>
          <a:chExt cx="0" cy="0"/>
        </a:xfrm>
      </p:grpSpPr>
      <p:pic>
        <p:nvPicPr>
          <p:cNvPr id="81" name="Google Shape;81;p19"/>
          <p:cNvPicPr preferRelativeResize="0"/>
          <p:nvPr/>
        </p:nvPicPr>
        <p:blipFill rotWithShape="1">
          <a:blip r:embed="rId2">
            <a:alphaModFix/>
          </a:blip>
          <a:srcRect/>
          <a:stretch/>
        </p:blipFill>
        <p:spPr>
          <a:xfrm>
            <a:off x="143508" y="897564"/>
            <a:ext cx="4956419" cy="3543858"/>
          </a:xfrm>
          <a:prstGeom prst="rect">
            <a:avLst/>
          </a:prstGeom>
          <a:noFill/>
          <a:ln>
            <a:noFill/>
          </a:ln>
        </p:spPr>
      </p:pic>
      <p:sp>
        <p:nvSpPr>
          <p:cNvPr id="82" name="Google Shape;82;p19"/>
          <p:cNvSpPr txBox="1"/>
          <p:nvPr/>
        </p:nvSpPr>
        <p:spPr>
          <a:xfrm>
            <a:off x="4689723" y="1849961"/>
            <a:ext cx="3618600" cy="12546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None/>
            </a:pPr>
            <a:r>
              <a:rPr lang="en" sz="1400">
                <a:solidFill>
                  <a:srgbClr val="041B58"/>
                </a:solidFill>
                <a:latin typeface="Montserrat Medium"/>
                <a:ea typeface="Montserrat Medium"/>
                <a:cs typeface="Montserrat Medium"/>
                <a:sym typeface="Montserrat Medium"/>
              </a:rPr>
              <a:t>Ser la organización que genere impacto social con la Ciencia de Datos y la Inteligencia Artificial por el bien de la humanidad.</a:t>
            </a:r>
            <a:endParaRPr sz="1100"/>
          </a:p>
        </p:txBody>
      </p:sp>
      <p:sp>
        <p:nvSpPr>
          <p:cNvPr id="83" name="Google Shape;83;p19"/>
          <p:cNvSpPr txBox="1"/>
          <p:nvPr/>
        </p:nvSpPr>
        <p:spPr>
          <a:xfrm>
            <a:off x="4689723" y="1108940"/>
            <a:ext cx="15567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a:solidFill>
                  <a:srgbClr val="DF284A"/>
                </a:solidFill>
                <a:latin typeface="Montserrat Black"/>
                <a:ea typeface="Montserrat Black"/>
                <a:cs typeface="Montserrat Black"/>
                <a:sym typeface="Montserrat Black"/>
              </a:rPr>
              <a:t>Visión</a:t>
            </a:r>
            <a:endParaRPr sz="3000" b="1">
              <a:solidFill>
                <a:srgbClr val="DF284A"/>
              </a:solidFill>
              <a:latin typeface="Montserrat Black"/>
              <a:ea typeface="Montserrat Black"/>
              <a:cs typeface="Montserrat Black"/>
              <a:sym typeface="Montserrat Black"/>
            </a:endParaRPr>
          </a:p>
        </p:txBody>
      </p:sp>
      <p:pic>
        <p:nvPicPr>
          <p:cNvPr id="84" name="Google Shape;84;p19"/>
          <p:cNvPicPr preferRelativeResize="0"/>
          <p:nvPr/>
        </p:nvPicPr>
        <p:blipFill rotWithShape="1">
          <a:blip r:embed="rId3">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ma">
  <p:cSld name="Sólo el título">
    <p:spTree>
      <p:nvGrpSpPr>
        <p:cNvPr id="1" name="Shape 85"/>
        <p:cNvGrpSpPr/>
        <p:nvPr/>
      </p:nvGrpSpPr>
      <p:grpSpPr>
        <a:xfrm>
          <a:off x="0" y="0"/>
          <a:ext cx="0" cy="0"/>
          <a:chOff x="0" y="0"/>
          <a:chExt cx="0" cy="0"/>
        </a:xfrm>
      </p:grpSpPr>
      <p:sp>
        <p:nvSpPr>
          <p:cNvPr id="86" name="Google Shape;86;p20"/>
          <p:cNvSpPr/>
          <p:nvPr/>
        </p:nvSpPr>
        <p:spPr>
          <a:xfrm>
            <a:off x="0" y="-2851"/>
            <a:ext cx="9144000" cy="5146500"/>
          </a:xfrm>
          <a:prstGeom prst="rect">
            <a:avLst/>
          </a:prstGeom>
          <a:solidFill>
            <a:srgbClr val="041B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87" name="Google Shape;87;p20"/>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88" name="Google Shape;88;p20"/>
          <p:cNvSpPr txBox="1">
            <a:spLocks noGrp="1"/>
          </p:cNvSpPr>
          <p:nvPr>
            <p:ph type="title"/>
          </p:nvPr>
        </p:nvSpPr>
        <p:spPr>
          <a:xfrm>
            <a:off x="457200" y="2141699"/>
            <a:ext cx="8229600" cy="857400"/>
          </a:xfrm>
          <a:prstGeom prst="rect">
            <a:avLst/>
          </a:prstGeom>
          <a:noFill/>
          <a:ln>
            <a:noFill/>
          </a:ln>
        </p:spPr>
        <p:txBody>
          <a:bodyPr spcFirstLastPara="1" wrap="square" lIns="68575" tIns="34275" rIns="68575" bIns="34275" anchor="ctr" anchorCtr="0">
            <a:normAutofit/>
          </a:bodyPr>
          <a:lstStyle>
            <a:lvl1pPr lvl="0" algn="ctr" rtl="0">
              <a:spcBef>
                <a:spcPts val="0"/>
              </a:spcBef>
              <a:spcAft>
                <a:spcPts val="0"/>
              </a:spcAft>
              <a:buClr>
                <a:schemeClr val="dk1"/>
              </a:buClr>
              <a:buSzPts val="3300"/>
              <a:buFont typeface="Montserrat Black"/>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ma">
  <p:cSld name="1_Sólo el título">
    <p:spTree>
      <p:nvGrpSpPr>
        <p:cNvPr id="1" name="Shape 89"/>
        <p:cNvGrpSpPr/>
        <p:nvPr/>
      </p:nvGrpSpPr>
      <p:grpSpPr>
        <a:xfrm>
          <a:off x="0" y="0"/>
          <a:ext cx="0" cy="0"/>
          <a:chOff x="0" y="0"/>
          <a:chExt cx="0" cy="0"/>
        </a:xfrm>
      </p:grpSpPr>
      <p:sp>
        <p:nvSpPr>
          <p:cNvPr id="90" name="Google Shape;90;p21"/>
          <p:cNvSpPr/>
          <p:nvPr/>
        </p:nvSpPr>
        <p:spPr>
          <a:xfrm>
            <a:off x="0" y="-2851"/>
            <a:ext cx="9144000" cy="5146500"/>
          </a:xfrm>
          <a:prstGeom prst="rect">
            <a:avLst/>
          </a:prstGeom>
          <a:solidFill>
            <a:srgbClr val="DF284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91" name="Google Shape;91;p21"/>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92" name="Google Shape;92;p21"/>
          <p:cNvSpPr txBox="1">
            <a:spLocks noGrp="1"/>
          </p:cNvSpPr>
          <p:nvPr>
            <p:ph type="title"/>
          </p:nvPr>
        </p:nvSpPr>
        <p:spPr>
          <a:xfrm>
            <a:off x="457200" y="2141699"/>
            <a:ext cx="8229600" cy="857400"/>
          </a:xfrm>
          <a:prstGeom prst="rect">
            <a:avLst/>
          </a:prstGeom>
          <a:noFill/>
          <a:ln>
            <a:noFill/>
          </a:ln>
        </p:spPr>
        <p:txBody>
          <a:bodyPr spcFirstLastPara="1" wrap="square" lIns="68575" tIns="34275" rIns="68575" bIns="34275" anchor="ctr" anchorCtr="0">
            <a:normAutofit/>
          </a:bodyPr>
          <a:lstStyle>
            <a:lvl1pPr lvl="0" algn="ctr" rtl="0">
              <a:spcBef>
                <a:spcPts val="0"/>
              </a:spcBef>
              <a:spcAft>
                <a:spcPts val="0"/>
              </a:spcAft>
              <a:buClr>
                <a:schemeClr val="dk1"/>
              </a:buClr>
              <a:buSzPts val="3300"/>
              <a:buFont typeface="Montserrat Black"/>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ma">
  <p:cSld name="Contenido con título">
    <p:spTree>
      <p:nvGrpSpPr>
        <p:cNvPr id="1" name="Shape 93"/>
        <p:cNvGrpSpPr/>
        <p:nvPr/>
      </p:nvGrpSpPr>
      <p:grpSpPr>
        <a:xfrm>
          <a:off x="0" y="0"/>
          <a:ext cx="0" cy="0"/>
          <a:chOff x="0" y="0"/>
          <a:chExt cx="0" cy="0"/>
        </a:xfrm>
      </p:grpSpPr>
      <p:sp>
        <p:nvSpPr>
          <p:cNvPr id="94" name="Google Shape;94;p22"/>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22"/>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22"/>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
        <p:nvSpPr>
          <p:cNvPr id="97" name="Google Shape;97;p22"/>
          <p:cNvSpPr/>
          <p:nvPr/>
        </p:nvSpPr>
        <p:spPr>
          <a:xfrm>
            <a:off x="0" y="-2851"/>
            <a:ext cx="9144000" cy="5146500"/>
          </a:xfrm>
          <a:prstGeom prst="rect">
            <a:avLst/>
          </a:prstGeom>
          <a:solidFill>
            <a:srgbClr val="FFB3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98" name="Google Shape;98;p22"/>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99" name="Google Shape;99;p22"/>
          <p:cNvSpPr txBox="1">
            <a:spLocks noGrp="1"/>
          </p:cNvSpPr>
          <p:nvPr>
            <p:ph type="title"/>
          </p:nvPr>
        </p:nvSpPr>
        <p:spPr>
          <a:xfrm>
            <a:off x="457200" y="2141699"/>
            <a:ext cx="8229600" cy="857400"/>
          </a:xfrm>
          <a:prstGeom prst="rect">
            <a:avLst/>
          </a:prstGeom>
          <a:noFill/>
          <a:ln>
            <a:noFill/>
          </a:ln>
        </p:spPr>
        <p:txBody>
          <a:bodyPr spcFirstLastPara="1" wrap="square" lIns="68575" tIns="34275" rIns="68575" bIns="34275" anchor="ctr" anchorCtr="0">
            <a:normAutofit/>
          </a:bodyPr>
          <a:lstStyle>
            <a:lvl1pPr lvl="0" algn="ctr" rtl="0">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erfil expositor">
  <p:cSld name="Título y objetos">
    <p:spTree>
      <p:nvGrpSpPr>
        <p:cNvPr id="1" name="Shape 100"/>
        <p:cNvGrpSpPr/>
        <p:nvPr/>
      </p:nvGrpSpPr>
      <p:grpSpPr>
        <a:xfrm>
          <a:off x="0" y="0"/>
          <a:ext cx="0" cy="0"/>
          <a:chOff x="0" y="0"/>
          <a:chExt cx="0" cy="0"/>
        </a:xfrm>
      </p:grpSpPr>
      <p:sp>
        <p:nvSpPr>
          <p:cNvPr id="101" name="Google Shape;101;p23"/>
          <p:cNvSpPr txBox="1"/>
          <p:nvPr/>
        </p:nvSpPr>
        <p:spPr>
          <a:xfrm>
            <a:off x="4896036" y="1167594"/>
            <a:ext cx="22143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a:solidFill>
                  <a:srgbClr val="DF284A"/>
                </a:solidFill>
                <a:latin typeface="Montserrat Black"/>
                <a:ea typeface="Montserrat Black"/>
                <a:cs typeface="Montserrat Black"/>
                <a:sym typeface="Montserrat Black"/>
              </a:rPr>
              <a:t>Expositor</a:t>
            </a:r>
            <a:endParaRPr sz="3000" b="1">
              <a:solidFill>
                <a:srgbClr val="DF284A"/>
              </a:solidFill>
              <a:latin typeface="Montserrat Black"/>
              <a:ea typeface="Montserrat Black"/>
              <a:cs typeface="Montserrat Black"/>
              <a:sym typeface="Montserrat Black"/>
            </a:endParaRPr>
          </a:p>
        </p:txBody>
      </p:sp>
      <p:pic>
        <p:nvPicPr>
          <p:cNvPr id="102" name="Google Shape;102;p23"/>
          <p:cNvPicPr preferRelativeResize="0"/>
          <p:nvPr/>
        </p:nvPicPr>
        <p:blipFill rotWithShape="1">
          <a:blip r:embed="rId2">
            <a:alphaModFix/>
          </a:blip>
          <a:srcRect/>
          <a:stretch/>
        </p:blipFill>
        <p:spPr>
          <a:xfrm>
            <a:off x="5004048" y="2398868"/>
            <a:ext cx="324036" cy="324036"/>
          </a:xfrm>
          <a:prstGeom prst="rect">
            <a:avLst/>
          </a:prstGeom>
          <a:noFill/>
          <a:ln>
            <a:noFill/>
          </a:ln>
        </p:spPr>
      </p:pic>
      <p:pic>
        <p:nvPicPr>
          <p:cNvPr id="103" name="Google Shape;103;p23"/>
          <p:cNvPicPr preferRelativeResize="0"/>
          <p:nvPr/>
        </p:nvPicPr>
        <p:blipFill rotWithShape="1">
          <a:blip r:embed="rId3">
            <a:alphaModFix/>
          </a:blip>
          <a:srcRect/>
          <a:stretch/>
        </p:blipFill>
        <p:spPr>
          <a:xfrm>
            <a:off x="5012327" y="3245480"/>
            <a:ext cx="324036" cy="324036"/>
          </a:xfrm>
          <a:prstGeom prst="rect">
            <a:avLst/>
          </a:prstGeom>
          <a:noFill/>
          <a:ln>
            <a:noFill/>
          </a:ln>
        </p:spPr>
      </p:pic>
      <p:pic>
        <p:nvPicPr>
          <p:cNvPr id="104" name="Google Shape;104;p23"/>
          <p:cNvPicPr preferRelativeResize="0"/>
          <p:nvPr/>
        </p:nvPicPr>
        <p:blipFill rotWithShape="1">
          <a:blip r:embed="rId4">
            <a:alphaModFix/>
          </a:blip>
          <a:srcRect/>
          <a:stretch/>
        </p:blipFill>
        <p:spPr>
          <a:xfrm>
            <a:off x="5004048" y="2829466"/>
            <a:ext cx="324036" cy="324036"/>
          </a:xfrm>
          <a:prstGeom prst="rect">
            <a:avLst/>
          </a:prstGeom>
          <a:noFill/>
          <a:ln>
            <a:noFill/>
          </a:ln>
        </p:spPr>
      </p:pic>
      <p:pic>
        <p:nvPicPr>
          <p:cNvPr id="105" name="Google Shape;105;p23"/>
          <p:cNvPicPr preferRelativeResize="0"/>
          <p:nvPr/>
        </p:nvPicPr>
        <p:blipFill rotWithShape="1">
          <a:blip r:embed="rId5">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incipal" type="blank">
  <p:cSld name="BLANK">
    <p:spTree>
      <p:nvGrpSpPr>
        <p:cNvPr id="1" name="Shape 106"/>
        <p:cNvGrpSpPr/>
        <p:nvPr/>
      </p:nvGrpSpPr>
      <p:grpSpPr>
        <a:xfrm>
          <a:off x="0" y="0"/>
          <a:ext cx="0" cy="0"/>
          <a:chOff x="0" y="0"/>
          <a:chExt cx="0" cy="0"/>
        </a:xfrm>
      </p:grpSpPr>
      <p:pic>
        <p:nvPicPr>
          <p:cNvPr id="107" name="Google Shape;107;p24"/>
          <p:cNvPicPr preferRelativeResize="0"/>
          <p:nvPr/>
        </p:nvPicPr>
        <p:blipFill rotWithShape="1">
          <a:blip r:embed="rId2">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texto vertical">
  <p:cSld name="Título y texto vertical">
    <p:spTree>
      <p:nvGrpSpPr>
        <p:cNvPr id="1" name="Shape 108"/>
        <p:cNvGrpSpPr/>
        <p:nvPr/>
      </p:nvGrpSpPr>
      <p:grpSpPr>
        <a:xfrm>
          <a:off x="0" y="0"/>
          <a:ext cx="0" cy="0"/>
          <a:chOff x="0" y="0"/>
          <a:chExt cx="0" cy="0"/>
        </a:xfrm>
      </p:grpSpPr>
      <p:pic>
        <p:nvPicPr>
          <p:cNvPr id="109" name="Google Shape;109;p25"/>
          <p:cNvPicPr preferRelativeResize="0"/>
          <p:nvPr/>
        </p:nvPicPr>
        <p:blipFill rotWithShape="1">
          <a:blip r:embed="rId2">
            <a:alphaModFix/>
          </a:blip>
          <a:srcRect/>
          <a:stretch/>
        </p:blipFill>
        <p:spPr>
          <a:xfrm>
            <a:off x="3171983" y="4191931"/>
            <a:ext cx="2800032" cy="529493"/>
          </a:xfrm>
          <a:prstGeom prst="rect">
            <a:avLst/>
          </a:prstGeom>
          <a:noFill/>
          <a:ln>
            <a:noFill/>
          </a:ln>
        </p:spPr>
      </p:pic>
      <p:sp>
        <p:nvSpPr>
          <p:cNvPr id="110" name="Google Shape;110;p25"/>
          <p:cNvSpPr/>
          <p:nvPr/>
        </p:nvSpPr>
        <p:spPr>
          <a:xfrm>
            <a:off x="0" y="-2851"/>
            <a:ext cx="9144000" cy="5146500"/>
          </a:xfrm>
          <a:prstGeom prst="rect">
            <a:avLst/>
          </a:prstGeom>
          <a:solidFill>
            <a:srgbClr val="31CC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11" name="Google Shape;111;p25"/>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112" name="Google Shape;112;p25"/>
          <p:cNvSpPr txBox="1"/>
          <p:nvPr/>
        </p:nvSpPr>
        <p:spPr>
          <a:xfrm>
            <a:off x="2584488" y="2304867"/>
            <a:ext cx="40884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000" b="1">
                <a:solidFill>
                  <a:schemeClr val="lt1"/>
                </a:solidFill>
                <a:latin typeface="Montserrat Black"/>
                <a:ea typeface="Montserrat Black"/>
                <a:cs typeface="Montserrat Black"/>
                <a:sym typeface="Montserrat Black"/>
              </a:rPr>
              <a:t>Encuéntranos en</a:t>
            </a:r>
            <a:endParaRPr sz="3000" b="1">
              <a:solidFill>
                <a:schemeClr val="lt1"/>
              </a:solidFill>
              <a:latin typeface="Montserrat Black"/>
              <a:ea typeface="Montserrat Black"/>
              <a:cs typeface="Montserrat Black"/>
              <a:sym typeface="Montserrat Black"/>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113"/>
        <p:cNvGrpSpPr/>
        <p:nvPr/>
      </p:nvGrpSpPr>
      <p:grpSpPr>
        <a:xfrm>
          <a:off x="0" y="0"/>
          <a:ext cx="0" cy="0"/>
          <a:chOff x="0" y="0"/>
          <a:chExt cx="0" cy="0"/>
        </a:xfrm>
      </p:grpSpPr>
      <p:pic>
        <p:nvPicPr>
          <p:cNvPr id="114" name="Google Shape;114;p26"/>
          <p:cNvPicPr preferRelativeResize="0"/>
          <p:nvPr/>
        </p:nvPicPr>
        <p:blipFill rotWithShape="1">
          <a:blip r:embed="rId2">
            <a:alphaModFix/>
          </a:blip>
          <a:srcRect/>
          <a:stretch/>
        </p:blipFill>
        <p:spPr>
          <a:xfrm>
            <a:off x="311588" y="985543"/>
            <a:ext cx="4519269" cy="4007414"/>
          </a:xfrm>
          <a:prstGeom prst="rect">
            <a:avLst/>
          </a:prstGeom>
          <a:noFill/>
          <a:ln>
            <a:noFill/>
          </a:ln>
        </p:spPr>
      </p:pic>
      <p:pic>
        <p:nvPicPr>
          <p:cNvPr id="115" name="Google Shape;115;p26"/>
          <p:cNvPicPr preferRelativeResize="0"/>
          <p:nvPr/>
        </p:nvPicPr>
        <p:blipFill rotWithShape="1">
          <a:blip r:embed="rId3">
            <a:alphaModFix/>
          </a:blip>
          <a:srcRect/>
          <a:stretch/>
        </p:blipFill>
        <p:spPr>
          <a:xfrm>
            <a:off x="5195875" y="1608117"/>
            <a:ext cx="399799" cy="414250"/>
          </a:xfrm>
          <a:prstGeom prst="rect">
            <a:avLst/>
          </a:prstGeom>
          <a:noFill/>
          <a:ln>
            <a:noFill/>
          </a:ln>
        </p:spPr>
      </p:pic>
      <p:pic>
        <p:nvPicPr>
          <p:cNvPr id="116" name="Google Shape;116;p26"/>
          <p:cNvPicPr preferRelativeResize="0"/>
          <p:nvPr/>
        </p:nvPicPr>
        <p:blipFill rotWithShape="1">
          <a:blip r:embed="rId4">
            <a:alphaModFix/>
          </a:blip>
          <a:srcRect/>
          <a:stretch/>
        </p:blipFill>
        <p:spPr>
          <a:xfrm>
            <a:off x="5203672" y="2022325"/>
            <a:ext cx="394601" cy="414250"/>
          </a:xfrm>
          <a:prstGeom prst="rect">
            <a:avLst/>
          </a:prstGeom>
          <a:noFill/>
          <a:ln>
            <a:noFill/>
          </a:ln>
        </p:spPr>
      </p:pic>
      <p:pic>
        <p:nvPicPr>
          <p:cNvPr id="117" name="Google Shape;117;p26"/>
          <p:cNvPicPr preferRelativeResize="0"/>
          <p:nvPr/>
        </p:nvPicPr>
        <p:blipFill rotWithShape="1">
          <a:blip r:embed="rId5">
            <a:alphaModFix/>
          </a:blip>
          <a:srcRect/>
          <a:stretch/>
        </p:blipFill>
        <p:spPr>
          <a:xfrm>
            <a:off x="5198474" y="2434662"/>
            <a:ext cx="394601" cy="413040"/>
          </a:xfrm>
          <a:prstGeom prst="rect">
            <a:avLst/>
          </a:prstGeom>
          <a:noFill/>
          <a:ln>
            <a:noFill/>
          </a:ln>
        </p:spPr>
      </p:pic>
      <p:pic>
        <p:nvPicPr>
          <p:cNvPr id="118" name="Google Shape;118;p26"/>
          <p:cNvPicPr preferRelativeResize="0"/>
          <p:nvPr/>
        </p:nvPicPr>
        <p:blipFill rotWithShape="1">
          <a:blip r:embed="rId6">
            <a:alphaModFix/>
          </a:blip>
          <a:srcRect/>
          <a:stretch/>
        </p:blipFill>
        <p:spPr>
          <a:xfrm>
            <a:off x="5202660" y="2848829"/>
            <a:ext cx="395613" cy="413041"/>
          </a:xfrm>
          <a:prstGeom prst="rect">
            <a:avLst/>
          </a:prstGeom>
          <a:noFill/>
          <a:ln>
            <a:noFill/>
          </a:ln>
        </p:spPr>
      </p:pic>
      <p:pic>
        <p:nvPicPr>
          <p:cNvPr id="119" name="Google Shape;119;p26"/>
          <p:cNvPicPr preferRelativeResize="0"/>
          <p:nvPr/>
        </p:nvPicPr>
        <p:blipFill rotWithShape="1">
          <a:blip r:embed="rId7">
            <a:alphaModFix/>
          </a:blip>
          <a:srcRect/>
          <a:stretch/>
        </p:blipFill>
        <p:spPr>
          <a:xfrm>
            <a:off x="5198474" y="3261870"/>
            <a:ext cx="394600" cy="414167"/>
          </a:xfrm>
          <a:prstGeom prst="rect">
            <a:avLst/>
          </a:prstGeom>
          <a:noFill/>
          <a:ln>
            <a:noFill/>
          </a:ln>
        </p:spPr>
      </p:pic>
      <p:pic>
        <p:nvPicPr>
          <p:cNvPr id="120" name="Google Shape;120;p26"/>
          <p:cNvPicPr preferRelativeResize="0"/>
          <p:nvPr/>
        </p:nvPicPr>
        <p:blipFill rotWithShape="1">
          <a:blip r:embed="rId8">
            <a:alphaModFix/>
          </a:blip>
          <a:srcRect/>
          <a:stretch/>
        </p:blipFill>
        <p:spPr>
          <a:xfrm>
            <a:off x="5536889" y="1651773"/>
            <a:ext cx="2084481" cy="199154"/>
          </a:xfrm>
          <a:prstGeom prst="rect">
            <a:avLst/>
          </a:prstGeom>
          <a:noFill/>
          <a:ln>
            <a:noFill/>
          </a:ln>
        </p:spPr>
      </p:pic>
      <p:pic>
        <p:nvPicPr>
          <p:cNvPr id="121" name="Google Shape;121;p26"/>
          <p:cNvPicPr preferRelativeResize="0"/>
          <p:nvPr/>
        </p:nvPicPr>
        <p:blipFill rotWithShape="1">
          <a:blip r:embed="rId9">
            <a:alphaModFix/>
          </a:blip>
          <a:srcRect/>
          <a:stretch/>
        </p:blipFill>
        <p:spPr>
          <a:xfrm>
            <a:off x="5536889" y="2066087"/>
            <a:ext cx="1171573" cy="195263"/>
          </a:xfrm>
          <a:prstGeom prst="rect">
            <a:avLst/>
          </a:prstGeom>
          <a:noFill/>
          <a:ln>
            <a:noFill/>
          </a:ln>
        </p:spPr>
      </p:pic>
      <p:pic>
        <p:nvPicPr>
          <p:cNvPr id="122" name="Google Shape;122;p26"/>
          <p:cNvPicPr preferRelativeResize="0"/>
          <p:nvPr/>
        </p:nvPicPr>
        <p:blipFill rotWithShape="1">
          <a:blip r:embed="rId9">
            <a:alphaModFix/>
          </a:blip>
          <a:srcRect/>
          <a:stretch/>
        </p:blipFill>
        <p:spPr>
          <a:xfrm>
            <a:off x="5536889" y="2480295"/>
            <a:ext cx="1171573" cy="195263"/>
          </a:xfrm>
          <a:prstGeom prst="rect">
            <a:avLst/>
          </a:prstGeom>
          <a:noFill/>
          <a:ln>
            <a:noFill/>
          </a:ln>
        </p:spPr>
      </p:pic>
      <p:pic>
        <p:nvPicPr>
          <p:cNvPr id="123" name="Google Shape;123;p26"/>
          <p:cNvPicPr preferRelativeResize="0"/>
          <p:nvPr/>
        </p:nvPicPr>
        <p:blipFill rotWithShape="1">
          <a:blip r:embed="rId10">
            <a:alphaModFix/>
          </a:blip>
          <a:srcRect/>
          <a:stretch/>
        </p:blipFill>
        <p:spPr>
          <a:xfrm>
            <a:off x="5536889" y="2892895"/>
            <a:ext cx="2483804" cy="192709"/>
          </a:xfrm>
          <a:prstGeom prst="rect">
            <a:avLst/>
          </a:prstGeom>
          <a:noFill/>
          <a:ln>
            <a:noFill/>
          </a:ln>
        </p:spPr>
      </p:pic>
      <p:pic>
        <p:nvPicPr>
          <p:cNvPr id="124" name="Google Shape;124;p26"/>
          <p:cNvPicPr preferRelativeResize="0"/>
          <p:nvPr/>
        </p:nvPicPr>
        <p:blipFill rotWithShape="1">
          <a:blip r:embed="rId10">
            <a:alphaModFix/>
          </a:blip>
          <a:srcRect/>
          <a:stretch/>
        </p:blipFill>
        <p:spPr>
          <a:xfrm>
            <a:off x="5516619" y="3305936"/>
            <a:ext cx="2483804" cy="192709"/>
          </a:xfrm>
          <a:prstGeom prst="rect">
            <a:avLst/>
          </a:prstGeom>
          <a:noFill/>
          <a:ln>
            <a:noFill/>
          </a:ln>
        </p:spPr>
      </p:pic>
      <p:pic>
        <p:nvPicPr>
          <p:cNvPr id="125" name="Google Shape;125;p26"/>
          <p:cNvPicPr preferRelativeResize="0"/>
          <p:nvPr/>
        </p:nvPicPr>
        <p:blipFill rotWithShape="1">
          <a:blip r:embed="rId11">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n con título">
  <p:cSld name="Imagen con título">
    <p:spTree>
      <p:nvGrpSpPr>
        <p:cNvPr id="1" name="Shape 126"/>
        <p:cNvGrpSpPr/>
        <p:nvPr/>
      </p:nvGrpSpPr>
      <p:grpSpPr>
        <a:xfrm>
          <a:off x="0" y="0"/>
          <a:ext cx="0" cy="0"/>
          <a:chOff x="0" y="0"/>
          <a:chExt cx="0" cy="0"/>
        </a:xfrm>
      </p:grpSpPr>
      <p:pic>
        <p:nvPicPr>
          <p:cNvPr id="127" name="Google Shape;127;p27"/>
          <p:cNvPicPr preferRelativeResize="0"/>
          <p:nvPr/>
        </p:nvPicPr>
        <p:blipFill rotWithShape="1">
          <a:blip r:embed="rId2">
            <a:alphaModFix/>
          </a:blip>
          <a:srcRect/>
          <a:stretch/>
        </p:blipFill>
        <p:spPr>
          <a:xfrm>
            <a:off x="270557" y="2843885"/>
            <a:ext cx="1729184" cy="2310900"/>
          </a:xfrm>
          <a:prstGeom prst="rect">
            <a:avLst/>
          </a:prstGeom>
          <a:noFill/>
          <a:ln>
            <a:noFill/>
          </a:ln>
        </p:spPr>
      </p:pic>
      <p:pic>
        <p:nvPicPr>
          <p:cNvPr id="128" name="Google Shape;128;p27"/>
          <p:cNvPicPr preferRelativeResize="0"/>
          <p:nvPr/>
        </p:nvPicPr>
        <p:blipFill rotWithShape="1">
          <a:blip r:embed="rId3">
            <a:alphaModFix/>
          </a:blip>
          <a:srcRect/>
          <a:stretch/>
        </p:blipFill>
        <p:spPr>
          <a:xfrm>
            <a:off x="2570416" y="2821746"/>
            <a:ext cx="1665459" cy="2321756"/>
          </a:xfrm>
          <a:prstGeom prst="rect">
            <a:avLst/>
          </a:prstGeom>
          <a:noFill/>
          <a:ln>
            <a:noFill/>
          </a:ln>
        </p:spPr>
      </p:pic>
      <p:pic>
        <p:nvPicPr>
          <p:cNvPr id="129" name="Google Shape;129;p27"/>
          <p:cNvPicPr preferRelativeResize="0"/>
          <p:nvPr/>
        </p:nvPicPr>
        <p:blipFill rotWithShape="1">
          <a:blip r:embed="rId4">
            <a:alphaModFix/>
          </a:blip>
          <a:srcRect/>
          <a:stretch/>
        </p:blipFill>
        <p:spPr>
          <a:xfrm>
            <a:off x="4788024" y="2869912"/>
            <a:ext cx="1557830" cy="2273588"/>
          </a:xfrm>
          <a:prstGeom prst="rect">
            <a:avLst/>
          </a:prstGeom>
          <a:noFill/>
          <a:ln>
            <a:noFill/>
          </a:ln>
        </p:spPr>
      </p:pic>
      <p:pic>
        <p:nvPicPr>
          <p:cNvPr id="130" name="Google Shape;130;p27"/>
          <p:cNvPicPr preferRelativeResize="0"/>
          <p:nvPr/>
        </p:nvPicPr>
        <p:blipFill rotWithShape="1">
          <a:blip r:embed="rId5">
            <a:alphaModFix/>
          </a:blip>
          <a:srcRect/>
          <a:stretch/>
        </p:blipFill>
        <p:spPr>
          <a:xfrm>
            <a:off x="6650185" y="2894072"/>
            <a:ext cx="2134284" cy="2249431"/>
          </a:xfrm>
          <a:prstGeom prst="rect">
            <a:avLst/>
          </a:prstGeom>
          <a:noFill/>
          <a:ln>
            <a:noFill/>
          </a:ln>
        </p:spPr>
      </p:pic>
      <p:sp>
        <p:nvSpPr>
          <p:cNvPr id="131" name="Google Shape;131;p27"/>
          <p:cNvSpPr/>
          <p:nvPr/>
        </p:nvSpPr>
        <p:spPr>
          <a:xfrm>
            <a:off x="2286759" y="1383618"/>
            <a:ext cx="4570500" cy="1188300"/>
          </a:xfrm>
          <a:prstGeom prst="rect">
            <a:avLst/>
          </a:prstGeom>
          <a:solidFill>
            <a:srgbClr val="041B5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600">
                <a:solidFill>
                  <a:schemeClr val="lt1"/>
                </a:solidFill>
                <a:latin typeface="Montserrat ExtraBold"/>
                <a:ea typeface="Montserrat ExtraBold"/>
                <a:cs typeface="Montserrat ExtraBold"/>
                <a:sym typeface="Montserrat ExtraBold"/>
              </a:rPr>
              <a:t>¡Muchas gracias!</a:t>
            </a:r>
            <a:endParaRPr sz="3600">
              <a:solidFill>
                <a:schemeClr val="lt1"/>
              </a:solidFill>
              <a:latin typeface="Montserrat ExtraBold"/>
              <a:ea typeface="Montserrat ExtraBold"/>
              <a:cs typeface="Montserrat ExtraBold"/>
              <a:sym typeface="Montserrat ExtraBold"/>
            </a:endParaRPr>
          </a:p>
        </p:txBody>
      </p:sp>
      <p:sp>
        <p:nvSpPr>
          <p:cNvPr id="132" name="Google Shape;132;p27"/>
          <p:cNvSpPr/>
          <p:nvPr/>
        </p:nvSpPr>
        <p:spPr>
          <a:xfrm>
            <a:off x="3375374" y="4515966"/>
            <a:ext cx="2393400" cy="443400"/>
          </a:xfrm>
          <a:prstGeom prst="rect">
            <a:avLst/>
          </a:prstGeom>
          <a:solidFill>
            <a:srgbClr val="DF28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a:solidFill>
                  <a:schemeClr val="lt1"/>
                </a:solidFill>
                <a:latin typeface="Montserrat ExtraBold"/>
                <a:ea typeface="Montserrat ExtraBold"/>
                <a:cs typeface="Montserrat ExtraBold"/>
                <a:sym typeface="Montserrat ExtraBold"/>
              </a:rPr>
              <a:t>#yomequedoencasa</a:t>
            </a:r>
            <a:endParaRPr sz="1500">
              <a:solidFill>
                <a:schemeClr val="lt1"/>
              </a:solidFill>
              <a:latin typeface="Montserrat ExtraBold"/>
              <a:ea typeface="Montserrat ExtraBold"/>
              <a:cs typeface="Montserrat ExtraBold"/>
              <a:sym typeface="Montserrat ExtraBold"/>
            </a:endParaRPr>
          </a:p>
        </p:txBody>
      </p:sp>
      <p:pic>
        <p:nvPicPr>
          <p:cNvPr id="133" name="Google Shape;133;p27"/>
          <p:cNvPicPr preferRelativeResize="0"/>
          <p:nvPr/>
        </p:nvPicPr>
        <p:blipFill rotWithShape="1">
          <a:blip r:embed="rId6">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134"/>
        <p:cNvGrpSpPr/>
        <p:nvPr/>
      </p:nvGrpSpPr>
      <p:grpSpPr>
        <a:xfrm>
          <a:off x="0" y="0"/>
          <a:ext cx="0" cy="0"/>
          <a:chOff x="0" y="0"/>
          <a:chExt cx="0" cy="0"/>
        </a:xfrm>
      </p:grpSpPr>
      <p:sp>
        <p:nvSpPr>
          <p:cNvPr id="135" name="Google Shape;135;p28"/>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6" name="Google Shape;136;p28"/>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7" name="Google Shape;137;p28"/>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
        <p:nvSpPr>
          <p:cNvPr id="138" name="Google Shape;138;p28"/>
          <p:cNvSpPr/>
          <p:nvPr/>
        </p:nvSpPr>
        <p:spPr>
          <a:xfrm>
            <a:off x="0" y="-2851"/>
            <a:ext cx="9144000" cy="5146500"/>
          </a:xfrm>
          <a:prstGeom prst="rect">
            <a:avLst/>
          </a:prstGeom>
          <a:solidFill>
            <a:srgbClr val="041B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39" name="Google Shape;139;p28"/>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140" name="Google Shape;140;p28"/>
          <p:cNvSpPr txBox="1">
            <a:spLocks noGrp="1"/>
          </p:cNvSpPr>
          <p:nvPr>
            <p:ph type="title"/>
          </p:nvPr>
        </p:nvSpPr>
        <p:spPr>
          <a:xfrm>
            <a:off x="457200" y="2141699"/>
            <a:ext cx="8229600" cy="857400"/>
          </a:xfrm>
          <a:prstGeom prst="rect">
            <a:avLst/>
          </a:prstGeom>
          <a:noFill/>
          <a:ln>
            <a:noFill/>
          </a:ln>
        </p:spPr>
        <p:txBody>
          <a:bodyPr spcFirstLastPara="1" wrap="square" lIns="68575" tIns="34275" rIns="68575" bIns="34275" anchor="ctr" anchorCtr="0">
            <a:normAutofit/>
          </a:bodyPr>
          <a:lstStyle>
            <a:lvl1pPr lvl="0" algn="ctr" rtl="0">
              <a:spcBef>
                <a:spcPts val="0"/>
              </a:spcBef>
              <a:spcAft>
                <a:spcPts val="0"/>
              </a:spcAft>
              <a:buClr>
                <a:schemeClr val="dk1"/>
              </a:buClr>
              <a:buSzPts val="3300"/>
              <a:buFont typeface="Montserrat Black"/>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3" name="Google Shape;143;p2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81000" rtl="0">
              <a:spcBef>
                <a:spcPts val="500"/>
              </a:spcBef>
              <a:spcAft>
                <a:spcPts val="0"/>
              </a:spcAft>
              <a:buSzPts val="2400"/>
              <a:buChar char="•"/>
              <a:defRPr/>
            </a:lvl1pPr>
            <a:lvl2pPr marL="914400" lvl="1" indent="-361950" rtl="0">
              <a:spcBef>
                <a:spcPts val="400"/>
              </a:spcBef>
              <a:spcAft>
                <a:spcPts val="0"/>
              </a:spcAft>
              <a:buSzPts val="2100"/>
              <a:buChar char="–"/>
              <a:defRPr/>
            </a:lvl2pPr>
            <a:lvl3pPr marL="1371600" lvl="2" indent="-342900" rtl="0">
              <a:spcBef>
                <a:spcPts val="400"/>
              </a:spcBef>
              <a:spcAft>
                <a:spcPts val="0"/>
              </a:spcAft>
              <a:buSzPts val="1800"/>
              <a:buChar char="•"/>
              <a:defRPr/>
            </a:lvl3pPr>
            <a:lvl4pPr marL="1828800" lvl="3" indent="-323850" rtl="0">
              <a:spcBef>
                <a:spcPts val="300"/>
              </a:spcBef>
              <a:spcAft>
                <a:spcPts val="0"/>
              </a:spcAft>
              <a:buSzPts val="1500"/>
              <a:buChar char="–"/>
              <a:defRPr/>
            </a:lvl4pPr>
            <a:lvl5pPr marL="2286000" lvl="4" indent="-323850" rtl="0">
              <a:spcBef>
                <a:spcPts val="300"/>
              </a:spcBef>
              <a:spcAft>
                <a:spcPts val="0"/>
              </a:spcAft>
              <a:buSzPts val="1500"/>
              <a:buChar char="»"/>
              <a:defRPr/>
            </a:lvl5pPr>
            <a:lvl6pPr marL="2743200" lvl="5" indent="-323850" rtl="0">
              <a:spcBef>
                <a:spcPts val="300"/>
              </a:spcBef>
              <a:spcAft>
                <a:spcPts val="0"/>
              </a:spcAft>
              <a:buSzPts val="1500"/>
              <a:buChar char="•"/>
              <a:defRPr/>
            </a:lvl6pPr>
            <a:lvl7pPr marL="3200400" lvl="6" indent="-323850" rtl="0">
              <a:spcBef>
                <a:spcPts val="300"/>
              </a:spcBef>
              <a:spcAft>
                <a:spcPts val="0"/>
              </a:spcAft>
              <a:buSzPts val="1500"/>
              <a:buChar char="•"/>
              <a:defRPr/>
            </a:lvl7pPr>
            <a:lvl8pPr marL="3657600" lvl="7" indent="-323850" rtl="0">
              <a:spcBef>
                <a:spcPts val="300"/>
              </a:spcBef>
              <a:spcAft>
                <a:spcPts val="0"/>
              </a:spcAft>
              <a:buSzPts val="1500"/>
              <a:buChar char="•"/>
              <a:defRPr/>
            </a:lvl8pPr>
            <a:lvl9pPr marL="4114800" lvl="8" indent="-323850" rtl="0">
              <a:spcBef>
                <a:spcPts val="300"/>
              </a:spcBef>
              <a:spcAft>
                <a:spcPts val="0"/>
              </a:spcAft>
              <a:buSzPts val="1500"/>
              <a:buChar char="•"/>
              <a:defRPr/>
            </a:lvl9pPr>
          </a:lstStyle>
          <a:p>
            <a:endParaRPr/>
          </a:p>
        </p:txBody>
      </p:sp>
      <p:sp>
        <p:nvSpPr>
          <p:cNvPr id="144" name="Google Shape;144;p29"/>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apositiva de título 1" type="title">
  <p:cSld name="TITLE">
    <p:spTree>
      <p:nvGrpSpPr>
        <p:cNvPr id="1" name="Shape 145"/>
        <p:cNvGrpSpPr/>
        <p:nvPr/>
      </p:nvGrpSpPr>
      <p:grpSpPr>
        <a:xfrm>
          <a:off x="0" y="0"/>
          <a:ext cx="0" cy="0"/>
          <a:chOff x="0" y="0"/>
          <a:chExt cx="0" cy="0"/>
        </a:xfrm>
      </p:grpSpPr>
      <p:sp>
        <p:nvSpPr>
          <p:cNvPr id="146" name="Google Shape;146;p3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7" name="Google Shape;147;p30"/>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48" name="Google Shape;148;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9" name="Google Shape;149;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0" name="Google Shape;150;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ación">
  <p:cSld name="1_Comparación">
    <p:spTree>
      <p:nvGrpSpPr>
        <p:cNvPr id="1" name="Shape 151"/>
        <p:cNvGrpSpPr/>
        <p:nvPr/>
      </p:nvGrpSpPr>
      <p:grpSpPr>
        <a:xfrm>
          <a:off x="0" y="0"/>
          <a:ext cx="0" cy="0"/>
          <a:chOff x="0" y="0"/>
          <a:chExt cx="0" cy="0"/>
        </a:xfrm>
      </p:grpSpPr>
      <p:pic>
        <p:nvPicPr>
          <p:cNvPr id="152" name="Google Shape;152;p31"/>
          <p:cNvPicPr preferRelativeResize="0"/>
          <p:nvPr/>
        </p:nvPicPr>
        <p:blipFill rotWithShape="1">
          <a:blip r:embed="rId2">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os objetos">
  <p:cSld name="1_Dos objetos">
    <p:spTree>
      <p:nvGrpSpPr>
        <p:cNvPr id="1" name="Shape 153"/>
        <p:cNvGrpSpPr/>
        <p:nvPr/>
      </p:nvGrpSpPr>
      <p:grpSpPr>
        <a:xfrm>
          <a:off x="0" y="0"/>
          <a:ext cx="0" cy="0"/>
          <a:chOff x="0" y="0"/>
          <a:chExt cx="0" cy="0"/>
        </a:xfrm>
      </p:grpSpPr>
      <p:pic>
        <p:nvPicPr>
          <p:cNvPr id="154" name="Google Shape;154;p32"/>
          <p:cNvPicPr preferRelativeResize="0"/>
          <p:nvPr/>
        </p:nvPicPr>
        <p:blipFill rotWithShape="1">
          <a:blip r:embed="rId2">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55"/>
        <p:cNvGrpSpPr/>
        <p:nvPr/>
      </p:nvGrpSpPr>
      <p:grpSpPr>
        <a:xfrm>
          <a:off x="0" y="0"/>
          <a:ext cx="0" cy="0"/>
          <a:chOff x="0" y="0"/>
          <a:chExt cx="0" cy="0"/>
        </a:xfrm>
      </p:grpSpPr>
      <p:sp>
        <p:nvSpPr>
          <p:cNvPr id="156" name="Google Shape;156;p3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7" name="Google Shape;157;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8" name="Google Shape;158;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9" name="Google Shape;159;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nicio1">
  <p:cSld name="Diapositiva de título">
    <p:spTree>
      <p:nvGrpSpPr>
        <p:cNvPr id="1" name="Shape 166"/>
        <p:cNvGrpSpPr/>
        <p:nvPr/>
      </p:nvGrpSpPr>
      <p:grpSpPr>
        <a:xfrm>
          <a:off x="0" y="0"/>
          <a:ext cx="0" cy="0"/>
          <a:chOff x="0" y="0"/>
          <a:chExt cx="0" cy="0"/>
        </a:xfrm>
      </p:grpSpPr>
      <p:pic>
        <p:nvPicPr>
          <p:cNvPr id="167" name="Google Shape;167;p35"/>
          <p:cNvPicPr preferRelativeResize="0"/>
          <p:nvPr/>
        </p:nvPicPr>
        <p:blipFill rotWithShape="1">
          <a:blip r:embed="rId2">
            <a:alphaModFix/>
          </a:blip>
          <a:srcRect/>
          <a:stretch/>
        </p:blipFill>
        <p:spPr>
          <a:xfrm>
            <a:off x="2349062" y="1653648"/>
            <a:ext cx="4445876" cy="1448879"/>
          </a:xfrm>
          <a:prstGeom prst="rect">
            <a:avLst/>
          </a:prstGeom>
          <a:noFill/>
          <a:ln>
            <a:noFill/>
          </a:ln>
        </p:spPr>
      </p:pic>
      <p:pic>
        <p:nvPicPr>
          <p:cNvPr id="168" name="Google Shape;168;p35"/>
          <p:cNvPicPr preferRelativeResize="0"/>
          <p:nvPr/>
        </p:nvPicPr>
        <p:blipFill rotWithShape="1">
          <a:blip r:embed="rId3">
            <a:alphaModFix/>
          </a:blip>
          <a:srcRect/>
          <a:stretch/>
        </p:blipFill>
        <p:spPr>
          <a:xfrm>
            <a:off x="3530518" y="4677984"/>
            <a:ext cx="2082963" cy="30139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spTree>
      <p:nvGrpSpPr>
        <p:cNvPr id="1" name="Shape 169"/>
        <p:cNvGrpSpPr/>
        <p:nvPr/>
      </p:nvGrpSpPr>
      <p:grpSpPr>
        <a:xfrm>
          <a:off x="0" y="0"/>
          <a:ext cx="0" cy="0"/>
          <a:chOff x="0" y="0"/>
          <a:chExt cx="0" cy="0"/>
        </a:xfrm>
      </p:grpSpPr>
      <p:sp>
        <p:nvSpPr>
          <p:cNvPr id="170" name="Google Shape;170;p36"/>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1" name="Google Shape;171;p36"/>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2" name="Google Shape;172;p36"/>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
        <p:nvSpPr>
          <p:cNvPr id="173" name="Google Shape;173;p36"/>
          <p:cNvSpPr/>
          <p:nvPr/>
        </p:nvSpPr>
        <p:spPr>
          <a:xfrm>
            <a:off x="0" y="-2851"/>
            <a:ext cx="9144000" cy="5146500"/>
          </a:xfrm>
          <a:prstGeom prst="rect">
            <a:avLst/>
          </a:prstGeom>
          <a:solidFill>
            <a:srgbClr val="041B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74" name="Google Shape;174;p36"/>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175" name="Google Shape;175;p36"/>
          <p:cNvSpPr txBox="1"/>
          <p:nvPr/>
        </p:nvSpPr>
        <p:spPr>
          <a:xfrm>
            <a:off x="2913743" y="2304867"/>
            <a:ext cx="33165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000" b="1" i="0" u="none" strike="noStrike" cap="none">
                <a:solidFill>
                  <a:schemeClr val="lt1"/>
                </a:solidFill>
                <a:latin typeface="Montserrat Black"/>
                <a:ea typeface="Montserrat Black"/>
                <a:cs typeface="Montserrat Black"/>
                <a:sym typeface="Montserrat Black"/>
              </a:rPr>
              <a:t>Sobre nosotros</a:t>
            </a:r>
            <a:endParaRPr sz="3000" b="1" i="0" u="none" strike="noStrike" cap="none">
              <a:solidFill>
                <a:schemeClr val="lt1"/>
              </a:solidFill>
              <a:latin typeface="Montserrat Black"/>
              <a:ea typeface="Montserrat Black"/>
              <a:cs typeface="Montserrat Black"/>
              <a:sym typeface="Montserrat Black"/>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ision">
  <p:cSld name="Dos objetos">
    <p:spTree>
      <p:nvGrpSpPr>
        <p:cNvPr id="1" name="Shape 176"/>
        <p:cNvGrpSpPr/>
        <p:nvPr/>
      </p:nvGrpSpPr>
      <p:grpSpPr>
        <a:xfrm>
          <a:off x="0" y="0"/>
          <a:ext cx="0" cy="0"/>
          <a:chOff x="0" y="0"/>
          <a:chExt cx="0" cy="0"/>
        </a:xfrm>
      </p:grpSpPr>
      <p:sp>
        <p:nvSpPr>
          <p:cNvPr id="177" name="Google Shape;177;p37"/>
          <p:cNvSpPr txBox="1"/>
          <p:nvPr/>
        </p:nvSpPr>
        <p:spPr>
          <a:xfrm>
            <a:off x="4680012" y="1680017"/>
            <a:ext cx="3726300" cy="19008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None/>
            </a:pPr>
            <a:r>
              <a:rPr lang="en" sz="1400" b="0" i="0" u="none" strike="noStrike" cap="none">
                <a:solidFill>
                  <a:srgbClr val="041B58"/>
                </a:solidFill>
                <a:latin typeface="Montserrat Medium"/>
                <a:ea typeface="Montserrat Medium"/>
                <a:cs typeface="Montserrat Medium"/>
                <a:sym typeface="Montserrat Medium"/>
              </a:rPr>
              <a:t>Descentralizar, democratizar y difundir los conocimientos de Ciencias de Datos e Inteligencia Artificial, entre estudiantes y profesionales desarrollando soluciones para construir una mejor sociedad.</a:t>
            </a:r>
            <a:endParaRPr sz="1400" b="0" i="0" u="none" strike="noStrike" cap="none">
              <a:solidFill>
                <a:srgbClr val="041B58"/>
              </a:solidFill>
              <a:latin typeface="Montserrat Medium"/>
              <a:ea typeface="Montserrat Medium"/>
              <a:cs typeface="Montserrat Medium"/>
              <a:sym typeface="Montserrat Medium"/>
            </a:endParaRPr>
          </a:p>
        </p:txBody>
      </p:sp>
      <p:pic>
        <p:nvPicPr>
          <p:cNvPr id="178" name="Google Shape;178;p37"/>
          <p:cNvPicPr preferRelativeResize="0"/>
          <p:nvPr/>
        </p:nvPicPr>
        <p:blipFill rotWithShape="1">
          <a:blip r:embed="rId2">
            <a:alphaModFix/>
          </a:blip>
          <a:srcRect/>
          <a:stretch/>
        </p:blipFill>
        <p:spPr>
          <a:xfrm>
            <a:off x="207654" y="204767"/>
            <a:ext cx="1512168" cy="492805"/>
          </a:xfrm>
          <a:prstGeom prst="rect">
            <a:avLst/>
          </a:prstGeom>
          <a:noFill/>
          <a:ln>
            <a:noFill/>
          </a:ln>
        </p:spPr>
      </p:pic>
      <p:sp>
        <p:nvSpPr>
          <p:cNvPr id="179" name="Google Shape;179;p37"/>
          <p:cNvSpPr txBox="1"/>
          <p:nvPr/>
        </p:nvSpPr>
        <p:spPr>
          <a:xfrm>
            <a:off x="4689723" y="923933"/>
            <a:ext cx="15567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i="0" u="none" strike="noStrike" cap="none">
                <a:solidFill>
                  <a:srgbClr val="DF284A"/>
                </a:solidFill>
                <a:latin typeface="Montserrat Black"/>
                <a:ea typeface="Montserrat Black"/>
                <a:cs typeface="Montserrat Black"/>
                <a:sym typeface="Montserrat Black"/>
              </a:rPr>
              <a:t>Misión</a:t>
            </a:r>
            <a:endParaRPr sz="3000" b="1">
              <a:solidFill>
                <a:srgbClr val="DF284A"/>
              </a:solidFill>
              <a:latin typeface="Montserrat Black"/>
              <a:ea typeface="Montserrat Black"/>
              <a:cs typeface="Montserrat Black"/>
              <a:sym typeface="Montserrat Black"/>
            </a:endParaRPr>
          </a:p>
        </p:txBody>
      </p:sp>
      <p:pic>
        <p:nvPicPr>
          <p:cNvPr id="180" name="Google Shape;180;p37"/>
          <p:cNvPicPr preferRelativeResize="0"/>
          <p:nvPr/>
        </p:nvPicPr>
        <p:blipFill rotWithShape="1">
          <a:blip r:embed="rId3">
            <a:alphaModFix/>
          </a:blip>
          <a:srcRect/>
          <a:stretch/>
        </p:blipFill>
        <p:spPr>
          <a:xfrm>
            <a:off x="163098" y="923916"/>
            <a:ext cx="4408906" cy="371596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isión">
  <p:cSld name="Comparación">
    <p:spTree>
      <p:nvGrpSpPr>
        <p:cNvPr id="1" name="Shape 181"/>
        <p:cNvGrpSpPr/>
        <p:nvPr/>
      </p:nvGrpSpPr>
      <p:grpSpPr>
        <a:xfrm>
          <a:off x="0" y="0"/>
          <a:ext cx="0" cy="0"/>
          <a:chOff x="0" y="0"/>
          <a:chExt cx="0" cy="0"/>
        </a:xfrm>
      </p:grpSpPr>
      <p:pic>
        <p:nvPicPr>
          <p:cNvPr id="182" name="Google Shape;182;p38"/>
          <p:cNvPicPr preferRelativeResize="0"/>
          <p:nvPr/>
        </p:nvPicPr>
        <p:blipFill rotWithShape="1">
          <a:blip r:embed="rId2">
            <a:alphaModFix/>
          </a:blip>
          <a:srcRect/>
          <a:stretch/>
        </p:blipFill>
        <p:spPr>
          <a:xfrm>
            <a:off x="143508" y="897564"/>
            <a:ext cx="4956419" cy="3543858"/>
          </a:xfrm>
          <a:prstGeom prst="rect">
            <a:avLst/>
          </a:prstGeom>
          <a:noFill/>
          <a:ln>
            <a:noFill/>
          </a:ln>
        </p:spPr>
      </p:pic>
      <p:sp>
        <p:nvSpPr>
          <p:cNvPr id="183" name="Google Shape;183;p38"/>
          <p:cNvSpPr txBox="1"/>
          <p:nvPr/>
        </p:nvSpPr>
        <p:spPr>
          <a:xfrm>
            <a:off x="4689723" y="1849961"/>
            <a:ext cx="3618600" cy="12546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None/>
            </a:pPr>
            <a:r>
              <a:rPr lang="en" sz="1400">
                <a:solidFill>
                  <a:srgbClr val="041B58"/>
                </a:solidFill>
                <a:latin typeface="Montserrat Medium"/>
                <a:ea typeface="Montserrat Medium"/>
                <a:cs typeface="Montserrat Medium"/>
                <a:sym typeface="Montserrat Medium"/>
              </a:rPr>
              <a:t>Ser la organización que genere impacto social con la Ciencia de Datos y la Inteligencia Artificial por el bien de la humanidad.</a:t>
            </a:r>
            <a:endParaRPr sz="1100"/>
          </a:p>
        </p:txBody>
      </p:sp>
      <p:sp>
        <p:nvSpPr>
          <p:cNvPr id="184" name="Google Shape;184;p38"/>
          <p:cNvSpPr txBox="1"/>
          <p:nvPr/>
        </p:nvSpPr>
        <p:spPr>
          <a:xfrm>
            <a:off x="4689723" y="1108940"/>
            <a:ext cx="15567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a:solidFill>
                  <a:srgbClr val="DF284A"/>
                </a:solidFill>
                <a:latin typeface="Montserrat Black"/>
                <a:ea typeface="Montserrat Black"/>
                <a:cs typeface="Montserrat Black"/>
                <a:sym typeface="Montserrat Black"/>
              </a:rPr>
              <a:t>Visión</a:t>
            </a:r>
            <a:endParaRPr sz="3000" b="1">
              <a:solidFill>
                <a:srgbClr val="DF284A"/>
              </a:solidFill>
              <a:latin typeface="Montserrat Black"/>
              <a:ea typeface="Montserrat Black"/>
              <a:cs typeface="Montserrat Black"/>
              <a:sym typeface="Montserrat Black"/>
            </a:endParaRPr>
          </a:p>
        </p:txBody>
      </p:sp>
      <p:pic>
        <p:nvPicPr>
          <p:cNvPr id="185" name="Google Shape;185;p38"/>
          <p:cNvPicPr preferRelativeResize="0"/>
          <p:nvPr/>
        </p:nvPicPr>
        <p:blipFill rotWithShape="1">
          <a:blip r:embed="rId3">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ma">
  <p:cSld name="Sólo el título">
    <p:spTree>
      <p:nvGrpSpPr>
        <p:cNvPr id="1" name="Shape 186"/>
        <p:cNvGrpSpPr/>
        <p:nvPr/>
      </p:nvGrpSpPr>
      <p:grpSpPr>
        <a:xfrm>
          <a:off x="0" y="0"/>
          <a:ext cx="0" cy="0"/>
          <a:chOff x="0" y="0"/>
          <a:chExt cx="0" cy="0"/>
        </a:xfrm>
      </p:grpSpPr>
      <p:sp>
        <p:nvSpPr>
          <p:cNvPr id="187" name="Google Shape;187;p39"/>
          <p:cNvSpPr/>
          <p:nvPr/>
        </p:nvSpPr>
        <p:spPr>
          <a:xfrm>
            <a:off x="0" y="-2851"/>
            <a:ext cx="9144000" cy="5146500"/>
          </a:xfrm>
          <a:prstGeom prst="rect">
            <a:avLst/>
          </a:prstGeom>
          <a:solidFill>
            <a:srgbClr val="041B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88" name="Google Shape;188;p39"/>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189" name="Google Shape;189;p39"/>
          <p:cNvSpPr txBox="1">
            <a:spLocks noGrp="1"/>
          </p:cNvSpPr>
          <p:nvPr>
            <p:ph type="title"/>
          </p:nvPr>
        </p:nvSpPr>
        <p:spPr>
          <a:xfrm>
            <a:off x="457200" y="2141699"/>
            <a:ext cx="8229600" cy="857400"/>
          </a:xfrm>
          <a:prstGeom prst="rect">
            <a:avLst/>
          </a:prstGeom>
          <a:noFill/>
          <a:ln>
            <a:noFill/>
          </a:ln>
        </p:spPr>
        <p:txBody>
          <a:bodyPr spcFirstLastPara="1" wrap="square" lIns="68575" tIns="34275" rIns="68575" bIns="34275" anchor="ctr" anchorCtr="0">
            <a:normAutofit/>
          </a:bodyPr>
          <a:lstStyle>
            <a:lvl1pPr lvl="0" algn="ctr" rtl="0">
              <a:spcBef>
                <a:spcPts val="0"/>
              </a:spcBef>
              <a:spcAft>
                <a:spcPts val="0"/>
              </a:spcAft>
              <a:buClr>
                <a:schemeClr val="dk1"/>
              </a:buClr>
              <a:buSzPts val="3300"/>
              <a:buFont typeface="Montserrat Black"/>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ma">
  <p:cSld name="1_Sólo el título">
    <p:spTree>
      <p:nvGrpSpPr>
        <p:cNvPr id="1" name="Shape 190"/>
        <p:cNvGrpSpPr/>
        <p:nvPr/>
      </p:nvGrpSpPr>
      <p:grpSpPr>
        <a:xfrm>
          <a:off x="0" y="0"/>
          <a:ext cx="0" cy="0"/>
          <a:chOff x="0" y="0"/>
          <a:chExt cx="0" cy="0"/>
        </a:xfrm>
      </p:grpSpPr>
      <p:sp>
        <p:nvSpPr>
          <p:cNvPr id="191" name="Google Shape;191;p40"/>
          <p:cNvSpPr/>
          <p:nvPr/>
        </p:nvSpPr>
        <p:spPr>
          <a:xfrm>
            <a:off x="0" y="-2851"/>
            <a:ext cx="9144000" cy="5146500"/>
          </a:xfrm>
          <a:prstGeom prst="rect">
            <a:avLst/>
          </a:prstGeom>
          <a:solidFill>
            <a:srgbClr val="DF284A"/>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92" name="Google Shape;192;p40"/>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193" name="Google Shape;193;p40"/>
          <p:cNvSpPr txBox="1">
            <a:spLocks noGrp="1"/>
          </p:cNvSpPr>
          <p:nvPr>
            <p:ph type="title"/>
          </p:nvPr>
        </p:nvSpPr>
        <p:spPr>
          <a:xfrm>
            <a:off x="457200" y="2141699"/>
            <a:ext cx="8229600" cy="857400"/>
          </a:xfrm>
          <a:prstGeom prst="rect">
            <a:avLst/>
          </a:prstGeom>
          <a:noFill/>
          <a:ln>
            <a:noFill/>
          </a:ln>
        </p:spPr>
        <p:txBody>
          <a:bodyPr spcFirstLastPara="1" wrap="square" lIns="68575" tIns="34275" rIns="68575" bIns="34275" anchor="ctr" anchorCtr="0">
            <a:normAutofit/>
          </a:bodyPr>
          <a:lstStyle>
            <a:lvl1pPr lvl="0" algn="ctr" rtl="0">
              <a:spcBef>
                <a:spcPts val="0"/>
              </a:spcBef>
              <a:spcAft>
                <a:spcPts val="0"/>
              </a:spcAft>
              <a:buClr>
                <a:schemeClr val="dk1"/>
              </a:buClr>
              <a:buSzPts val="3300"/>
              <a:buFont typeface="Montserrat Black"/>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ma">
  <p:cSld name="Contenido con título">
    <p:spTree>
      <p:nvGrpSpPr>
        <p:cNvPr id="1" name="Shape 194"/>
        <p:cNvGrpSpPr/>
        <p:nvPr/>
      </p:nvGrpSpPr>
      <p:grpSpPr>
        <a:xfrm>
          <a:off x="0" y="0"/>
          <a:ext cx="0" cy="0"/>
          <a:chOff x="0" y="0"/>
          <a:chExt cx="0" cy="0"/>
        </a:xfrm>
      </p:grpSpPr>
      <p:sp>
        <p:nvSpPr>
          <p:cNvPr id="195" name="Google Shape;195;p41"/>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6" name="Google Shape;196;p41"/>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7" name="Google Shape;197;p41"/>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
        <p:nvSpPr>
          <p:cNvPr id="198" name="Google Shape;198;p41"/>
          <p:cNvSpPr/>
          <p:nvPr/>
        </p:nvSpPr>
        <p:spPr>
          <a:xfrm>
            <a:off x="0" y="-2851"/>
            <a:ext cx="9144000" cy="5146500"/>
          </a:xfrm>
          <a:prstGeom prst="rect">
            <a:avLst/>
          </a:prstGeom>
          <a:solidFill>
            <a:srgbClr val="FFB3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99" name="Google Shape;199;p41"/>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200" name="Google Shape;200;p41"/>
          <p:cNvSpPr txBox="1">
            <a:spLocks noGrp="1"/>
          </p:cNvSpPr>
          <p:nvPr>
            <p:ph type="title"/>
          </p:nvPr>
        </p:nvSpPr>
        <p:spPr>
          <a:xfrm>
            <a:off x="457200" y="2141699"/>
            <a:ext cx="8229600" cy="857400"/>
          </a:xfrm>
          <a:prstGeom prst="rect">
            <a:avLst/>
          </a:prstGeom>
          <a:noFill/>
          <a:ln>
            <a:noFill/>
          </a:ln>
        </p:spPr>
        <p:txBody>
          <a:bodyPr spcFirstLastPara="1" wrap="square" lIns="68575" tIns="34275" rIns="68575" bIns="34275" anchor="ctr" anchorCtr="0">
            <a:normAutofit/>
          </a:bodyPr>
          <a:lstStyle>
            <a:lvl1pPr lvl="0" algn="ctr" rtl="0">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erfil expositor">
  <p:cSld name="Título y objetos">
    <p:spTree>
      <p:nvGrpSpPr>
        <p:cNvPr id="1" name="Shape 201"/>
        <p:cNvGrpSpPr/>
        <p:nvPr/>
      </p:nvGrpSpPr>
      <p:grpSpPr>
        <a:xfrm>
          <a:off x="0" y="0"/>
          <a:ext cx="0" cy="0"/>
          <a:chOff x="0" y="0"/>
          <a:chExt cx="0" cy="0"/>
        </a:xfrm>
      </p:grpSpPr>
      <p:sp>
        <p:nvSpPr>
          <p:cNvPr id="202" name="Google Shape;202;p42"/>
          <p:cNvSpPr txBox="1"/>
          <p:nvPr/>
        </p:nvSpPr>
        <p:spPr>
          <a:xfrm>
            <a:off x="4896036" y="1167594"/>
            <a:ext cx="2214300" cy="531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000" b="1">
                <a:solidFill>
                  <a:srgbClr val="DF284A"/>
                </a:solidFill>
                <a:latin typeface="Montserrat Black"/>
                <a:ea typeface="Montserrat Black"/>
                <a:cs typeface="Montserrat Black"/>
                <a:sym typeface="Montserrat Black"/>
              </a:rPr>
              <a:t>Expositor</a:t>
            </a:r>
            <a:endParaRPr sz="3000" b="1">
              <a:solidFill>
                <a:srgbClr val="DF284A"/>
              </a:solidFill>
              <a:latin typeface="Montserrat Black"/>
              <a:ea typeface="Montserrat Black"/>
              <a:cs typeface="Montserrat Black"/>
              <a:sym typeface="Montserrat Black"/>
            </a:endParaRPr>
          </a:p>
        </p:txBody>
      </p:sp>
      <p:pic>
        <p:nvPicPr>
          <p:cNvPr id="203" name="Google Shape;203;p42"/>
          <p:cNvPicPr preferRelativeResize="0"/>
          <p:nvPr/>
        </p:nvPicPr>
        <p:blipFill rotWithShape="1">
          <a:blip r:embed="rId2">
            <a:alphaModFix/>
          </a:blip>
          <a:srcRect/>
          <a:stretch/>
        </p:blipFill>
        <p:spPr>
          <a:xfrm>
            <a:off x="5004048" y="2398868"/>
            <a:ext cx="324036" cy="324036"/>
          </a:xfrm>
          <a:prstGeom prst="rect">
            <a:avLst/>
          </a:prstGeom>
          <a:noFill/>
          <a:ln>
            <a:noFill/>
          </a:ln>
        </p:spPr>
      </p:pic>
      <p:pic>
        <p:nvPicPr>
          <p:cNvPr id="204" name="Google Shape;204;p42"/>
          <p:cNvPicPr preferRelativeResize="0"/>
          <p:nvPr/>
        </p:nvPicPr>
        <p:blipFill rotWithShape="1">
          <a:blip r:embed="rId3">
            <a:alphaModFix/>
          </a:blip>
          <a:srcRect/>
          <a:stretch/>
        </p:blipFill>
        <p:spPr>
          <a:xfrm>
            <a:off x="5012327" y="3245480"/>
            <a:ext cx="324036" cy="324036"/>
          </a:xfrm>
          <a:prstGeom prst="rect">
            <a:avLst/>
          </a:prstGeom>
          <a:noFill/>
          <a:ln>
            <a:noFill/>
          </a:ln>
        </p:spPr>
      </p:pic>
      <p:pic>
        <p:nvPicPr>
          <p:cNvPr id="205" name="Google Shape;205;p42"/>
          <p:cNvPicPr preferRelativeResize="0"/>
          <p:nvPr/>
        </p:nvPicPr>
        <p:blipFill rotWithShape="1">
          <a:blip r:embed="rId4">
            <a:alphaModFix/>
          </a:blip>
          <a:srcRect/>
          <a:stretch/>
        </p:blipFill>
        <p:spPr>
          <a:xfrm>
            <a:off x="5004048" y="2829466"/>
            <a:ext cx="324036" cy="324036"/>
          </a:xfrm>
          <a:prstGeom prst="rect">
            <a:avLst/>
          </a:prstGeom>
          <a:noFill/>
          <a:ln>
            <a:noFill/>
          </a:ln>
        </p:spPr>
      </p:pic>
      <p:pic>
        <p:nvPicPr>
          <p:cNvPr id="206" name="Google Shape;206;p42"/>
          <p:cNvPicPr preferRelativeResize="0"/>
          <p:nvPr/>
        </p:nvPicPr>
        <p:blipFill rotWithShape="1">
          <a:blip r:embed="rId5">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rincipal" type="blank">
  <p:cSld name="BLANK">
    <p:spTree>
      <p:nvGrpSpPr>
        <p:cNvPr id="1" name="Shape 207"/>
        <p:cNvGrpSpPr/>
        <p:nvPr/>
      </p:nvGrpSpPr>
      <p:grpSpPr>
        <a:xfrm>
          <a:off x="0" y="0"/>
          <a:ext cx="0" cy="0"/>
          <a:chOff x="0" y="0"/>
          <a:chExt cx="0" cy="0"/>
        </a:xfrm>
      </p:grpSpPr>
      <p:pic>
        <p:nvPicPr>
          <p:cNvPr id="208" name="Google Shape;208;p43"/>
          <p:cNvPicPr preferRelativeResize="0"/>
          <p:nvPr/>
        </p:nvPicPr>
        <p:blipFill rotWithShape="1">
          <a:blip r:embed="rId2">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ítulo y texto vertical">
  <p:cSld name="Título y texto vertical">
    <p:spTree>
      <p:nvGrpSpPr>
        <p:cNvPr id="1" name="Shape 209"/>
        <p:cNvGrpSpPr/>
        <p:nvPr/>
      </p:nvGrpSpPr>
      <p:grpSpPr>
        <a:xfrm>
          <a:off x="0" y="0"/>
          <a:ext cx="0" cy="0"/>
          <a:chOff x="0" y="0"/>
          <a:chExt cx="0" cy="0"/>
        </a:xfrm>
      </p:grpSpPr>
      <p:pic>
        <p:nvPicPr>
          <p:cNvPr id="210" name="Google Shape;210;p44"/>
          <p:cNvPicPr preferRelativeResize="0"/>
          <p:nvPr/>
        </p:nvPicPr>
        <p:blipFill rotWithShape="1">
          <a:blip r:embed="rId2">
            <a:alphaModFix/>
          </a:blip>
          <a:srcRect/>
          <a:stretch/>
        </p:blipFill>
        <p:spPr>
          <a:xfrm>
            <a:off x="3171983" y="4191931"/>
            <a:ext cx="2800032" cy="529493"/>
          </a:xfrm>
          <a:prstGeom prst="rect">
            <a:avLst/>
          </a:prstGeom>
          <a:noFill/>
          <a:ln>
            <a:noFill/>
          </a:ln>
        </p:spPr>
      </p:pic>
      <p:sp>
        <p:nvSpPr>
          <p:cNvPr id="211" name="Google Shape;211;p44"/>
          <p:cNvSpPr/>
          <p:nvPr/>
        </p:nvSpPr>
        <p:spPr>
          <a:xfrm>
            <a:off x="0" y="-2851"/>
            <a:ext cx="9144000" cy="5146500"/>
          </a:xfrm>
          <a:prstGeom prst="rect">
            <a:avLst/>
          </a:prstGeom>
          <a:solidFill>
            <a:srgbClr val="31CC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12" name="Google Shape;212;p44"/>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213" name="Google Shape;213;p44"/>
          <p:cNvSpPr txBox="1"/>
          <p:nvPr/>
        </p:nvSpPr>
        <p:spPr>
          <a:xfrm>
            <a:off x="2584488" y="2304867"/>
            <a:ext cx="40884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000" b="1">
                <a:solidFill>
                  <a:schemeClr val="lt1"/>
                </a:solidFill>
                <a:latin typeface="Montserrat Black"/>
                <a:ea typeface="Montserrat Black"/>
                <a:cs typeface="Montserrat Black"/>
                <a:sym typeface="Montserrat Black"/>
              </a:rPr>
              <a:t>Encuéntranos en</a:t>
            </a:r>
            <a:endParaRPr sz="3000" b="1">
              <a:solidFill>
                <a:schemeClr val="lt1"/>
              </a:solidFill>
              <a:latin typeface="Montserrat Black"/>
              <a:ea typeface="Montserrat Black"/>
              <a:cs typeface="Montserrat Black"/>
              <a:sym typeface="Montserrat Black"/>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ítulo vertical y texto">
  <p:cSld name="Título vertical y texto">
    <p:spTree>
      <p:nvGrpSpPr>
        <p:cNvPr id="1" name="Shape 214"/>
        <p:cNvGrpSpPr/>
        <p:nvPr/>
      </p:nvGrpSpPr>
      <p:grpSpPr>
        <a:xfrm>
          <a:off x="0" y="0"/>
          <a:ext cx="0" cy="0"/>
          <a:chOff x="0" y="0"/>
          <a:chExt cx="0" cy="0"/>
        </a:xfrm>
      </p:grpSpPr>
      <p:pic>
        <p:nvPicPr>
          <p:cNvPr id="215" name="Google Shape;215;p45"/>
          <p:cNvPicPr preferRelativeResize="0"/>
          <p:nvPr/>
        </p:nvPicPr>
        <p:blipFill rotWithShape="1">
          <a:blip r:embed="rId2">
            <a:alphaModFix/>
          </a:blip>
          <a:srcRect/>
          <a:stretch/>
        </p:blipFill>
        <p:spPr>
          <a:xfrm>
            <a:off x="311588" y="985543"/>
            <a:ext cx="4519269" cy="4007414"/>
          </a:xfrm>
          <a:prstGeom prst="rect">
            <a:avLst/>
          </a:prstGeom>
          <a:noFill/>
          <a:ln>
            <a:noFill/>
          </a:ln>
        </p:spPr>
      </p:pic>
      <p:pic>
        <p:nvPicPr>
          <p:cNvPr id="216" name="Google Shape;216;p45"/>
          <p:cNvPicPr preferRelativeResize="0"/>
          <p:nvPr/>
        </p:nvPicPr>
        <p:blipFill rotWithShape="1">
          <a:blip r:embed="rId3">
            <a:alphaModFix/>
          </a:blip>
          <a:srcRect/>
          <a:stretch/>
        </p:blipFill>
        <p:spPr>
          <a:xfrm>
            <a:off x="5195875" y="1608117"/>
            <a:ext cx="399799" cy="414250"/>
          </a:xfrm>
          <a:prstGeom prst="rect">
            <a:avLst/>
          </a:prstGeom>
          <a:noFill/>
          <a:ln>
            <a:noFill/>
          </a:ln>
        </p:spPr>
      </p:pic>
      <p:pic>
        <p:nvPicPr>
          <p:cNvPr id="217" name="Google Shape;217;p45"/>
          <p:cNvPicPr preferRelativeResize="0"/>
          <p:nvPr/>
        </p:nvPicPr>
        <p:blipFill rotWithShape="1">
          <a:blip r:embed="rId4">
            <a:alphaModFix/>
          </a:blip>
          <a:srcRect/>
          <a:stretch/>
        </p:blipFill>
        <p:spPr>
          <a:xfrm>
            <a:off x="5203672" y="2022325"/>
            <a:ext cx="394601" cy="414250"/>
          </a:xfrm>
          <a:prstGeom prst="rect">
            <a:avLst/>
          </a:prstGeom>
          <a:noFill/>
          <a:ln>
            <a:noFill/>
          </a:ln>
        </p:spPr>
      </p:pic>
      <p:pic>
        <p:nvPicPr>
          <p:cNvPr id="218" name="Google Shape;218;p45"/>
          <p:cNvPicPr preferRelativeResize="0"/>
          <p:nvPr/>
        </p:nvPicPr>
        <p:blipFill rotWithShape="1">
          <a:blip r:embed="rId5">
            <a:alphaModFix/>
          </a:blip>
          <a:srcRect/>
          <a:stretch/>
        </p:blipFill>
        <p:spPr>
          <a:xfrm>
            <a:off x="5198474" y="2434662"/>
            <a:ext cx="394601" cy="413040"/>
          </a:xfrm>
          <a:prstGeom prst="rect">
            <a:avLst/>
          </a:prstGeom>
          <a:noFill/>
          <a:ln>
            <a:noFill/>
          </a:ln>
        </p:spPr>
      </p:pic>
      <p:pic>
        <p:nvPicPr>
          <p:cNvPr id="219" name="Google Shape;219;p45"/>
          <p:cNvPicPr preferRelativeResize="0"/>
          <p:nvPr/>
        </p:nvPicPr>
        <p:blipFill rotWithShape="1">
          <a:blip r:embed="rId6">
            <a:alphaModFix/>
          </a:blip>
          <a:srcRect/>
          <a:stretch/>
        </p:blipFill>
        <p:spPr>
          <a:xfrm>
            <a:off x="5202660" y="2848829"/>
            <a:ext cx="395613" cy="413041"/>
          </a:xfrm>
          <a:prstGeom prst="rect">
            <a:avLst/>
          </a:prstGeom>
          <a:noFill/>
          <a:ln>
            <a:noFill/>
          </a:ln>
        </p:spPr>
      </p:pic>
      <p:pic>
        <p:nvPicPr>
          <p:cNvPr id="220" name="Google Shape;220;p45"/>
          <p:cNvPicPr preferRelativeResize="0"/>
          <p:nvPr/>
        </p:nvPicPr>
        <p:blipFill rotWithShape="1">
          <a:blip r:embed="rId7">
            <a:alphaModFix/>
          </a:blip>
          <a:srcRect/>
          <a:stretch/>
        </p:blipFill>
        <p:spPr>
          <a:xfrm>
            <a:off x="5198474" y="3261870"/>
            <a:ext cx="394600" cy="414167"/>
          </a:xfrm>
          <a:prstGeom prst="rect">
            <a:avLst/>
          </a:prstGeom>
          <a:noFill/>
          <a:ln>
            <a:noFill/>
          </a:ln>
        </p:spPr>
      </p:pic>
      <p:pic>
        <p:nvPicPr>
          <p:cNvPr id="221" name="Google Shape;221;p45"/>
          <p:cNvPicPr preferRelativeResize="0"/>
          <p:nvPr/>
        </p:nvPicPr>
        <p:blipFill rotWithShape="1">
          <a:blip r:embed="rId8">
            <a:alphaModFix/>
          </a:blip>
          <a:srcRect/>
          <a:stretch/>
        </p:blipFill>
        <p:spPr>
          <a:xfrm>
            <a:off x="5536889" y="1651773"/>
            <a:ext cx="2084481" cy="199154"/>
          </a:xfrm>
          <a:prstGeom prst="rect">
            <a:avLst/>
          </a:prstGeom>
          <a:noFill/>
          <a:ln>
            <a:noFill/>
          </a:ln>
        </p:spPr>
      </p:pic>
      <p:pic>
        <p:nvPicPr>
          <p:cNvPr id="222" name="Google Shape;222;p45"/>
          <p:cNvPicPr preferRelativeResize="0"/>
          <p:nvPr/>
        </p:nvPicPr>
        <p:blipFill rotWithShape="1">
          <a:blip r:embed="rId9">
            <a:alphaModFix/>
          </a:blip>
          <a:srcRect/>
          <a:stretch/>
        </p:blipFill>
        <p:spPr>
          <a:xfrm>
            <a:off x="5536889" y="2066087"/>
            <a:ext cx="1171573" cy="195263"/>
          </a:xfrm>
          <a:prstGeom prst="rect">
            <a:avLst/>
          </a:prstGeom>
          <a:noFill/>
          <a:ln>
            <a:noFill/>
          </a:ln>
        </p:spPr>
      </p:pic>
      <p:pic>
        <p:nvPicPr>
          <p:cNvPr id="223" name="Google Shape;223;p45"/>
          <p:cNvPicPr preferRelativeResize="0"/>
          <p:nvPr/>
        </p:nvPicPr>
        <p:blipFill rotWithShape="1">
          <a:blip r:embed="rId9">
            <a:alphaModFix/>
          </a:blip>
          <a:srcRect/>
          <a:stretch/>
        </p:blipFill>
        <p:spPr>
          <a:xfrm>
            <a:off x="5536889" y="2480295"/>
            <a:ext cx="1171573" cy="195263"/>
          </a:xfrm>
          <a:prstGeom prst="rect">
            <a:avLst/>
          </a:prstGeom>
          <a:noFill/>
          <a:ln>
            <a:noFill/>
          </a:ln>
        </p:spPr>
      </p:pic>
      <p:pic>
        <p:nvPicPr>
          <p:cNvPr id="224" name="Google Shape;224;p45"/>
          <p:cNvPicPr preferRelativeResize="0"/>
          <p:nvPr/>
        </p:nvPicPr>
        <p:blipFill rotWithShape="1">
          <a:blip r:embed="rId10">
            <a:alphaModFix/>
          </a:blip>
          <a:srcRect/>
          <a:stretch/>
        </p:blipFill>
        <p:spPr>
          <a:xfrm>
            <a:off x="5536889" y="2892895"/>
            <a:ext cx="2483804" cy="192709"/>
          </a:xfrm>
          <a:prstGeom prst="rect">
            <a:avLst/>
          </a:prstGeom>
          <a:noFill/>
          <a:ln>
            <a:noFill/>
          </a:ln>
        </p:spPr>
      </p:pic>
      <p:pic>
        <p:nvPicPr>
          <p:cNvPr id="225" name="Google Shape;225;p45"/>
          <p:cNvPicPr preferRelativeResize="0"/>
          <p:nvPr/>
        </p:nvPicPr>
        <p:blipFill rotWithShape="1">
          <a:blip r:embed="rId10">
            <a:alphaModFix/>
          </a:blip>
          <a:srcRect/>
          <a:stretch/>
        </p:blipFill>
        <p:spPr>
          <a:xfrm>
            <a:off x="5516619" y="3305936"/>
            <a:ext cx="2483804" cy="192709"/>
          </a:xfrm>
          <a:prstGeom prst="rect">
            <a:avLst/>
          </a:prstGeom>
          <a:noFill/>
          <a:ln>
            <a:noFill/>
          </a:ln>
        </p:spPr>
      </p:pic>
      <p:pic>
        <p:nvPicPr>
          <p:cNvPr id="226" name="Google Shape;226;p45"/>
          <p:cNvPicPr preferRelativeResize="0"/>
          <p:nvPr/>
        </p:nvPicPr>
        <p:blipFill rotWithShape="1">
          <a:blip r:embed="rId11">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n con título">
  <p:cSld name="Imagen con título">
    <p:spTree>
      <p:nvGrpSpPr>
        <p:cNvPr id="1" name="Shape 227"/>
        <p:cNvGrpSpPr/>
        <p:nvPr/>
      </p:nvGrpSpPr>
      <p:grpSpPr>
        <a:xfrm>
          <a:off x="0" y="0"/>
          <a:ext cx="0" cy="0"/>
          <a:chOff x="0" y="0"/>
          <a:chExt cx="0" cy="0"/>
        </a:xfrm>
      </p:grpSpPr>
      <p:pic>
        <p:nvPicPr>
          <p:cNvPr id="228" name="Google Shape;228;p46"/>
          <p:cNvPicPr preferRelativeResize="0"/>
          <p:nvPr/>
        </p:nvPicPr>
        <p:blipFill rotWithShape="1">
          <a:blip r:embed="rId2">
            <a:alphaModFix/>
          </a:blip>
          <a:srcRect/>
          <a:stretch/>
        </p:blipFill>
        <p:spPr>
          <a:xfrm>
            <a:off x="270557" y="2843885"/>
            <a:ext cx="1729184" cy="2310900"/>
          </a:xfrm>
          <a:prstGeom prst="rect">
            <a:avLst/>
          </a:prstGeom>
          <a:noFill/>
          <a:ln>
            <a:noFill/>
          </a:ln>
        </p:spPr>
      </p:pic>
      <p:pic>
        <p:nvPicPr>
          <p:cNvPr id="229" name="Google Shape;229;p46"/>
          <p:cNvPicPr preferRelativeResize="0"/>
          <p:nvPr/>
        </p:nvPicPr>
        <p:blipFill rotWithShape="1">
          <a:blip r:embed="rId3">
            <a:alphaModFix/>
          </a:blip>
          <a:srcRect/>
          <a:stretch/>
        </p:blipFill>
        <p:spPr>
          <a:xfrm>
            <a:off x="2570416" y="2821746"/>
            <a:ext cx="1665459" cy="2321756"/>
          </a:xfrm>
          <a:prstGeom prst="rect">
            <a:avLst/>
          </a:prstGeom>
          <a:noFill/>
          <a:ln>
            <a:noFill/>
          </a:ln>
        </p:spPr>
      </p:pic>
      <p:pic>
        <p:nvPicPr>
          <p:cNvPr id="230" name="Google Shape;230;p46"/>
          <p:cNvPicPr preferRelativeResize="0"/>
          <p:nvPr/>
        </p:nvPicPr>
        <p:blipFill rotWithShape="1">
          <a:blip r:embed="rId4">
            <a:alphaModFix/>
          </a:blip>
          <a:srcRect/>
          <a:stretch/>
        </p:blipFill>
        <p:spPr>
          <a:xfrm>
            <a:off x="4788024" y="2869912"/>
            <a:ext cx="1557830" cy="2273588"/>
          </a:xfrm>
          <a:prstGeom prst="rect">
            <a:avLst/>
          </a:prstGeom>
          <a:noFill/>
          <a:ln>
            <a:noFill/>
          </a:ln>
        </p:spPr>
      </p:pic>
      <p:pic>
        <p:nvPicPr>
          <p:cNvPr id="231" name="Google Shape;231;p46"/>
          <p:cNvPicPr preferRelativeResize="0"/>
          <p:nvPr/>
        </p:nvPicPr>
        <p:blipFill rotWithShape="1">
          <a:blip r:embed="rId5">
            <a:alphaModFix/>
          </a:blip>
          <a:srcRect/>
          <a:stretch/>
        </p:blipFill>
        <p:spPr>
          <a:xfrm>
            <a:off x="6650185" y="2894072"/>
            <a:ext cx="2134284" cy="2249431"/>
          </a:xfrm>
          <a:prstGeom prst="rect">
            <a:avLst/>
          </a:prstGeom>
          <a:noFill/>
          <a:ln>
            <a:noFill/>
          </a:ln>
        </p:spPr>
      </p:pic>
      <p:sp>
        <p:nvSpPr>
          <p:cNvPr id="232" name="Google Shape;232;p46"/>
          <p:cNvSpPr/>
          <p:nvPr/>
        </p:nvSpPr>
        <p:spPr>
          <a:xfrm>
            <a:off x="2286759" y="1383618"/>
            <a:ext cx="4570500" cy="1188300"/>
          </a:xfrm>
          <a:prstGeom prst="rect">
            <a:avLst/>
          </a:prstGeom>
          <a:solidFill>
            <a:srgbClr val="041B5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600">
                <a:solidFill>
                  <a:schemeClr val="lt1"/>
                </a:solidFill>
                <a:latin typeface="Montserrat ExtraBold"/>
                <a:ea typeface="Montserrat ExtraBold"/>
                <a:cs typeface="Montserrat ExtraBold"/>
                <a:sym typeface="Montserrat ExtraBold"/>
              </a:rPr>
              <a:t>¡Muchas gracias!</a:t>
            </a:r>
            <a:endParaRPr sz="3600">
              <a:solidFill>
                <a:schemeClr val="lt1"/>
              </a:solidFill>
              <a:latin typeface="Montserrat ExtraBold"/>
              <a:ea typeface="Montserrat ExtraBold"/>
              <a:cs typeface="Montserrat ExtraBold"/>
              <a:sym typeface="Montserrat ExtraBold"/>
            </a:endParaRPr>
          </a:p>
        </p:txBody>
      </p:sp>
      <p:sp>
        <p:nvSpPr>
          <p:cNvPr id="233" name="Google Shape;233;p46"/>
          <p:cNvSpPr/>
          <p:nvPr/>
        </p:nvSpPr>
        <p:spPr>
          <a:xfrm>
            <a:off x="3375374" y="4515966"/>
            <a:ext cx="2393400" cy="443400"/>
          </a:xfrm>
          <a:prstGeom prst="rect">
            <a:avLst/>
          </a:prstGeom>
          <a:solidFill>
            <a:srgbClr val="DF28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a:solidFill>
                  <a:schemeClr val="lt1"/>
                </a:solidFill>
                <a:latin typeface="Montserrat ExtraBold"/>
                <a:ea typeface="Montserrat ExtraBold"/>
                <a:cs typeface="Montserrat ExtraBold"/>
                <a:sym typeface="Montserrat ExtraBold"/>
              </a:rPr>
              <a:t>#yomequedoencasa</a:t>
            </a:r>
            <a:endParaRPr sz="1500">
              <a:solidFill>
                <a:schemeClr val="lt1"/>
              </a:solidFill>
              <a:latin typeface="Montserrat ExtraBold"/>
              <a:ea typeface="Montserrat ExtraBold"/>
              <a:cs typeface="Montserrat ExtraBold"/>
              <a:sym typeface="Montserrat ExtraBold"/>
            </a:endParaRPr>
          </a:p>
        </p:txBody>
      </p:sp>
      <p:pic>
        <p:nvPicPr>
          <p:cNvPr id="234" name="Google Shape;234;p46"/>
          <p:cNvPicPr preferRelativeResize="0"/>
          <p:nvPr/>
        </p:nvPicPr>
        <p:blipFill rotWithShape="1">
          <a:blip r:embed="rId6">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235"/>
        <p:cNvGrpSpPr/>
        <p:nvPr/>
      </p:nvGrpSpPr>
      <p:grpSpPr>
        <a:xfrm>
          <a:off x="0" y="0"/>
          <a:ext cx="0" cy="0"/>
          <a:chOff x="0" y="0"/>
          <a:chExt cx="0" cy="0"/>
        </a:xfrm>
      </p:grpSpPr>
      <p:sp>
        <p:nvSpPr>
          <p:cNvPr id="236" name="Google Shape;236;p47"/>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7" name="Google Shape;237;p47"/>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8" name="Google Shape;238;p47"/>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
        <p:nvSpPr>
          <p:cNvPr id="239" name="Google Shape;239;p47"/>
          <p:cNvSpPr/>
          <p:nvPr/>
        </p:nvSpPr>
        <p:spPr>
          <a:xfrm>
            <a:off x="0" y="-2851"/>
            <a:ext cx="9144000" cy="5146500"/>
          </a:xfrm>
          <a:prstGeom prst="rect">
            <a:avLst/>
          </a:prstGeom>
          <a:solidFill>
            <a:srgbClr val="041B5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40" name="Google Shape;240;p47"/>
          <p:cNvSpPr txBox="1"/>
          <p:nvPr/>
        </p:nvSpPr>
        <p:spPr>
          <a:xfrm>
            <a:off x="1115616" y="4731990"/>
            <a:ext cx="7026300" cy="30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1500"/>
              <a:buFont typeface="Montserrat SemiBold"/>
              <a:buNone/>
            </a:pPr>
            <a:r>
              <a:rPr lang="en" sz="1500" b="1" i="0" u="none" strike="noStrike" cap="none">
                <a:solidFill>
                  <a:srgbClr val="FFFFFF"/>
                </a:solidFill>
                <a:latin typeface="Montserrat SemiBold"/>
                <a:ea typeface="Montserrat SemiBold"/>
                <a:cs typeface="Montserrat SemiBold"/>
                <a:sym typeface="Montserrat SemiBold"/>
              </a:rPr>
              <a:t>www.datascience.pe</a:t>
            </a:r>
            <a:endParaRPr sz="1500" b="1" i="0" u="none" strike="noStrike" cap="none">
              <a:solidFill>
                <a:srgbClr val="FFFFFF"/>
              </a:solidFill>
              <a:latin typeface="Montserrat SemiBold"/>
              <a:ea typeface="Montserrat SemiBold"/>
              <a:cs typeface="Montserrat SemiBold"/>
              <a:sym typeface="Montserrat SemiBold"/>
            </a:endParaRPr>
          </a:p>
        </p:txBody>
      </p:sp>
      <p:sp>
        <p:nvSpPr>
          <p:cNvPr id="241" name="Google Shape;241;p47"/>
          <p:cNvSpPr txBox="1">
            <a:spLocks noGrp="1"/>
          </p:cNvSpPr>
          <p:nvPr>
            <p:ph type="title"/>
          </p:nvPr>
        </p:nvSpPr>
        <p:spPr>
          <a:xfrm>
            <a:off x="457200" y="2141699"/>
            <a:ext cx="8229600" cy="857400"/>
          </a:xfrm>
          <a:prstGeom prst="rect">
            <a:avLst/>
          </a:prstGeom>
          <a:noFill/>
          <a:ln>
            <a:noFill/>
          </a:ln>
        </p:spPr>
        <p:txBody>
          <a:bodyPr spcFirstLastPara="1" wrap="square" lIns="68575" tIns="34275" rIns="68575" bIns="34275" anchor="ctr" anchorCtr="0">
            <a:normAutofit/>
          </a:bodyPr>
          <a:lstStyle>
            <a:lvl1pPr lvl="0" algn="ctr" rtl="0">
              <a:spcBef>
                <a:spcPts val="0"/>
              </a:spcBef>
              <a:spcAft>
                <a:spcPts val="0"/>
              </a:spcAft>
              <a:buClr>
                <a:schemeClr val="dk1"/>
              </a:buClr>
              <a:buSzPts val="3300"/>
              <a:buFont typeface="Montserrat Black"/>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2"/>
        <p:cNvGrpSpPr/>
        <p:nvPr/>
      </p:nvGrpSpPr>
      <p:grpSpPr>
        <a:xfrm>
          <a:off x="0" y="0"/>
          <a:ext cx="0" cy="0"/>
          <a:chOff x="0" y="0"/>
          <a:chExt cx="0" cy="0"/>
        </a:xfrm>
      </p:grpSpPr>
      <p:sp>
        <p:nvSpPr>
          <p:cNvPr id="243" name="Google Shape;243;p48"/>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4" name="Google Shape;244;p4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81000" rtl="0">
              <a:spcBef>
                <a:spcPts val="500"/>
              </a:spcBef>
              <a:spcAft>
                <a:spcPts val="0"/>
              </a:spcAft>
              <a:buSzPts val="2400"/>
              <a:buChar char="•"/>
              <a:defRPr/>
            </a:lvl1pPr>
            <a:lvl2pPr marL="914400" lvl="1" indent="-361950" rtl="0">
              <a:spcBef>
                <a:spcPts val="400"/>
              </a:spcBef>
              <a:spcAft>
                <a:spcPts val="0"/>
              </a:spcAft>
              <a:buSzPts val="2100"/>
              <a:buChar char="–"/>
              <a:defRPr/>
            </a:lvl2pPr>
            <a:lvl3pPr marL="1371600" lvl="2" indent="-342900" rtl="0">
              <a:spcBef>
                <a:spcPts val="400"/>
              </a:spcBef>
              <a:spcAft>
                <a:spcPts val="0"/>
              </a:spcAft>
              <a:buSzPts val="1800"/>
              <a:buChar char="•"/>
              <a:defRPr/>
            </a:lvl3pPr>
            <a:lvl4pPr marL="1828800" lvl="3" indent="-323850" rtl="0">
              <a:spcBef>
                <a:spcPts val="300"/>
              </a:spcBef>
              <a:spcAft>
                <a:spcPts val="0"/>
              </a:spcAft>
              <a:buSzPts val="1500"/>
              <a:buChar char="–"/>
              <a:defRPr/>
            </a:lvl4pPr>
            <a:lvl5pPr marL="2286000" lvl="4" indent="-323850" rtl="0">
              <a:spcBef>
                <a:spcPts val="300"/>
              </a:spcBef>
              <a:spcAft>
                <a:spcPts val="0"/>
              </a:spcAft>
              <a:buSzPts val="1500"/>
              <a:buChar char="»"/>
              <a:defRPr/>
            </a:lvl5pPr>
            <a:lvl6pPr marL="2743200" lvl="5" indent="-323850" rtl="0">
              <a:spcBef>
                <a:spcPts val="300"/>
              </a:spcBef>
              <a:spcAft>
                <a:spcPts val="0"/>
              </a:spcAft>
              <a:buSzPts val="1500"/>
              <a:buChar char="•"/>
              <a:defRPr/>
            </a:lvl6pPr>
            <a:lvl7pPr marL="3200400" lvl="6" indent="-323850" rtl="0">
              <a:spcBef>
                <a:spcPts val="300"/>
              </a:spcBef>
              <a:spcAft>
                <a:spcPts val="0"/>
              </a:spcAft>
              <a:buSzPts val="1500"/>
              <a:buChar char="•"/>
              <a:defRPr/>
            </a:lvl7pPr>
            <a:lvl8pPr marL="3657600" lvl="7" indent="-323850" rtl="0">
              <a:spcBef>
                <a:spcPts val="300"/>
              </a:spcBef>
              <a:spcAft>
                <a:spcPts val="0"/>
              </a:spcAft>
              <a:buSzPts val="1500"/>
              <a:buChar char="•"/>
              <a:defRPr/>
            </a:lvl8pPr>
            <a:lvl9pPr marL="4114800" lvl="8" indent="-323850" rtl="0">
              <a:spcBef>
                <a:spcPts val="300"/>
              </a:spcBef>
              <a:spcAft>
                <a:spcPts val="0"/>
              </a:spcAft>
              <a:buSzPts val="1500"/>
              <a:buChar char="•"/>
              <a:defRPr/>
            </a:lvl9pPr>
          </a:lstStyle>
          <a:p>
            <a:endParaRPr/>
          </a:p>
        </p:txBody>
      </p:sp>
      <p:sp>
        <p:nvSpPr>
          <p:cNvPr id="245" name="Google Shape;245;p48"/>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iapositiva de título 1" type="title">
  <p:cSld name="TITLE">
    <p:spTree>
      <p:nvGrpSpPr>
        <p:cNvPr id="1" name="Shape 246"/>
        <p:cNvGrpSpPr/>
        <p:nvPr/>
      </p:nvGrpSpPr>
      <p:grpSpPr>
        <a:xfrm>
          <a:off x="0" y="0"/>
          <a:ext cx="0" cy="0"/>
          <a:chOff x="0" y="0"/>
          <a:chExt cx="0" cy="0"/>
        </a:xfrm>
      </p:grpSpPr>
      <p:sp>
        <p:nvSpPr>
          <p:cNvPr id="247" name="Google Shape;247;p4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8" name="Google Shape;248;p49"/>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49" name="Google Shape;249;p4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0" name="Google Shape;250;p4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1" name="Google Shape;251;p4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mparación">
  <p:cSld name="1_Comparación">
    <p:spTree>
      <p:nvGrpSpPr>
        <p:cNvPr id="1" name="Shape 252"/>
        <p:cNvGrpSpPr/>
        <p:nvPr/>
      </p:nvGrpSpPr>
      <p:grpSpPr>
        <a:xfrm>
          <a:off x="0" y="0"/>
          <a:ext cx="0" cy="0"/>
          <a:chOff x="0" y="0"/>
          <a:chExt cx="0" cy="0"/>
        </a:xfrm>
      </p:grpSpPr>
      <p:pic>
        <p:nvPicPr>
          <p:cNvPr id="253" name="Google Shape;253;p50"/>
          <p:cNvPicPr preferRelativeResize="0"/>
          <p:nvPr/>
        </p:nvPicPr>
        <p:blipFill rotWithShape="1">
          <a:blip r:embed="rId2">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os objetos">
  <p:cSld name="1_Dos objetos">
    <p:spTree>
      <p:nvGrpSpPr>
        <p:cNvPr id="1" name="Shape 254"/>
        <p:cNvGrpSpPr/>
        <p:nvPr/>
      </p:nvGrpSpPr>
      <p:grpSpPr>
        <a:xfrm>
          <a:off x="0" y="0"/>
          <a:ext cx="0" cy="0"/>
          <a:chOff x="0" y="0"/>
          <a:chExt cx="0" cy="0"/>
        </a:xfrm>
      </p:grpSpPr>
      <p:pic>
        <p:nvPicPr>
          <p:cNvPr id="255" name="Google Shape;255;p51"/>
          <p:cNvPicPr preferRelativeResize="0"/>
          <p:nvPr/>
        </p:nvPicPr>
        <p:blipFill rotWithShape="1">
          <a:blip r:embed="rId2">
            <a:alphaModFix/>
          </a:blip>
          <a:srcRect/>
          <a:stretch/>
        </p:blipFill>
        <p:spPr>
          <a:xfrm>
            <a:off x="207654" y="204767"/>
            <a:ext cx="1512168" cy="49280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56"/>
        <p:cNvGrpSpPr/>
        <p:nvPr/>
      </p:nvGrpSpPr>
      <p:grpSpPr>
        <a:xfrm>
          <a:off x="0" y="0"/>
          <a:ext cx="0" cy="0"/>
          <a:chOff x="0" y="0"/>
          <a:chExt cx="0" cy="0"/>
        </a:xfrm>
      </p:grpSpPr>
      <p:sp>
        <p:nvSpPr>
          <p:cNvPr id="257" name="Google Shape;257;p5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58" name="Google Shape;258;p5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9" name="Google Shape;259;p5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0" name="Google Shape;260;p5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marR="0" lvl="0" algn="ctr" rtl="0">
              <a:spcBef>
                <a:spcPts val="0"/>
              </a:spcBef>
              <a:spcAft>
                <a:spcPts val="0"/>
              </a:spcAft>
              <a:buClr>
                <a:schemeClr val="dk1"/>
              </a:buClr>
              <a:buSzPts val="3300"/>
              <a:buFont typeface="Montserrat Black"/>
              <a:buNone/>
              <a:defRPr sz="3300" b="0" i="0" u="none" strike="noStrike" cap="none">
                <a:solidFill>
                  <a:schemeClr val="dk1"/>
                </a:solidFill>
                <a:latin typeface="Montserrat Black"/>
                <a:ea typeface="Montserrat Black"/>
                <a:cs typeface="Montserrat Black"/>
                <a:sym typeface="Montserrat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1" name="Google Shape;61;p15"/>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2" name="Google Shape;62;p15"/>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3" name="Google Shape;63;p15"/>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4" name="Google Shape;64;p15"/>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1"/>
                </a:solidFill>
                <a:latin typeface="Calibri"/>
                <a:ea typeface="Calibri"/>
                <a:cs typeface="Calibri"/>
                <a:sym typeface="Calibri"/>
              </a:defRPr>
            </a:lvl1pPr>
            <a:lvl2pPr marL="0" marR="0" lvl="1" indent="0" algn="r" rtl="0">
              <a:spcBef>
                <a:spcPts val="0"/>
              </a:spcBef>
              <a:buNone/>
              <a:defRPr sz="900" b="0" i="0" u="none" strike="noStrike" cap="none">
                <a:solidFill>
                  <a:schemeClr val="dk1"/>
                </a:solidFill>
                <a:latin typeface="Calibri"/>
                <a:ea typeface="Calibri"/>
                <a:cs typeface="Calibri"/>
                <a:sym typeface="Calibri"/>
              </a:defRPr>
            </a:lvl2pPr>
            <a:lvl3pPr marL="0" marR="0" lvl="2" indent="0" algn="r" rtl="0">
              <a:spcBef>
                <a:spcPts val="0"/>
              </a:spcBef>
              <a:buNone/>
              <a:defRPr sz="900" b="0" i="0" u="none" strike="noStrike" cap="none">
                <a:solidFill>
                  <a:schemeClr val="dk1"/>
                </a:solidFill>
                <a:latin typeface="Calibri"/>
                <a:ea typeface="Calibri"/>
                <a:cs typeface="Calibri"/>
                <a:sym typeface="Calibri"/>
              </a:defRPr>
            </a:lvl3pPr>
            <a:lvl4pPr marL="0" marR="0" lvl="3" indent="0" algn="r" rtl="0">
              <a:spcBef>
                <a:spcPts val="0"/>
              </a:spcBef>
              <a:buNone/>
              <a:defRPr sz="900" b="0" i="0" u="none" strike="noStrike" cap="none">
                <a:solidFill>
                  <a:schemeClr val="dk1"/>
                </a:solidFill>
                <a:latin typeface="Calibri"/>
                <a:ea typeface="Calibri"/>
                <a:cs typeface="Calibri"/>
                <a:sym typeface="Calibri"/>
              </a:defRPr>
            </a:lvl4pPr>
            <a:lvl5pPr marL="0" marR="0" lvl="4" indent="0" algn="r" rtl="0">
              <a:spcBef>
                <a:spcPts val="0"/>
              </a:spcBef>
              <a:buNone/>
              <a:defRPr sz="900" b="0" i="0" u="none" strike="noStrike" cap="none">
                <a:solidFill>
                  <a:schemeClr val="dk1"/>
                </a:solidFill>
                <a:latin typeface="Calibri"/>
                <a:ea typeface="Calibri"/>
                <a:cs typeface="Calibri"/>
                <a:sym typeface="Calibri"/>
              </a:defRPr>
            </a:lvl5pPr>
            <a:lvl6pPr marL="0" marR="0" lvl="5" indent="0" algn="r" rtl="0">
              <a:spcBef>
                <a:spcPts val="0"/>
              </a:spcBef>
              <a:buNone/>
              <a:defRPr sz="900" b="0" i="0" u="none" strike="noStrike" cap="none">
                <a:solidFill>
                  <a:schemeClr val="dk1"/>
                </a:solidFill>
                <a:latin typeface="Calibri"/>
                <a:ea typeface="Calibri"/>
                <a:cs typeface="Calibri"/>
                <a:sym typeface="Calibri"/>
              </a:defRPr>
            </a:lvl6pPr>
            <a:lvl7pPr marL="0" marR="0" lvl="6" indent="0" algn="r" rtl="0">
              <a:spcBef>
                <a:spcPts val="0"/>
              </a:spcBef>
              <a:buNone/>
              <a:defRPr sz="900" b="0" i="0" u="none" strike="noStrike" cap="none">
                <a:solidFill>
                  <a:schemeClr val="dk1"/>
                </a:solidFill>
                <a:latin typeface="Calibri"/>
                <a:ea typeface="Calibri"/>
                <a:cs typeface="Calibri"/>
                <a:sym typeface="Calibri"/>
              </a:defRPr>
            </a:lvl7pPr>
            <a:lvl8pPr marL="0" marR="0" lvl="7" indent="0" algn="r" rtl="0">
              <a:spcBef>
                <a:spcPts val="0"/>
              </a:spcBef>
              <a:buNone/>
              <a:defRPr sz="900" b="0" i="0" u="none" strike="noStrike" cap="none">
                <a:solidFill>
                  <a:schemeClr val="dk1"/>
                </a:solidFill>
                <a:latin typeface="Calibri"/>
                <a:ea typeface="Calibri"/>
                <a:cs typeface="Calibri"/>
                <a:sym typeface="Calibri"/>
              </a:defRPr>
            </a:lvl8pPr>
            <a:lvl9pPr marL="0" marR="0" lvl="8" indent="0" algn="r" rtl="0">
              <a:spcBef>
                <a:spcPts val="0"/>
              </a:spcBef>
              <a:buNone/>
              <a:defRPr sz="9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3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marR="0" lvl="0" algn="ctr" rtl="0">
              <a:spcBef>
                <a:spcPts val="0"/>
              </a:spcBef>
              <a:spcAft>
                <a:spcPts val="0"/>
              </a:spcAft>
              <a:buClr>
                <a:schemeClr val="dk1"/>
              </a:buClr>
              <a:buSzPts val="3300"/>
              <a:buFont typeface="Montserrat Black"/>
              <a:buNone/>
              <a:defRPr sz="3300" b="0" i="0" u="none" strike="noStrike" cap="none">
                <a:solidFill>
                  <a:schemeClr val="dk1"/>
                </a:solidFill>
                <a:latin typeface="Montserrat Black"/>
                <a:ea typeface="Montserrat Black"/>
                <a:cs typeface="Montserrat Black"/>
                <a:sym typeface="Montserrat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62" name="Google Shape;162;p34"/>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marR="0" lvl="0"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63" name="Google Shape;163;p34"/>
          <p:cNvSpPr txBox="1">
            <a:spLocks noGrp="1"/>
          </p:cNvSpPr>
          <p:nvPr>
            <p:ph type="dt" idx="10"/>
          </p:nvPr>
        </p:nvSpPr>
        <p:spPr>
          <a:xfrm>
            <a:off x="457200" y="4767263"/>
            <a:ext cx="21336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4" name="Google Shape;164;p34"/>
          <p:cNvSpPr txBox="1">
            <a:spLocks noGrp="1"/>
          </p:cNvSpPr>
          <p:nvPr>
            <p:ph type="ftr" idx="11"/>
          </p:nvPr>
        </p:nvSpPr>
        <p:spPr>
          <a:xfrm>
            <a:off x="3124200" y="4767263"/>
            <a:ext cx="28956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5" name="Google Shape;165;p34"/>
          <p:cNvSpPr txBox="1">
            <a:spLocks noGrp="1"/>
          </p:cNvSpPr>
          <p:nvPr>
            <p:ph type="sldNum" idx="12"/>
          </p:nvPr>
        </p:nvSpPr>
        <p:spPr>
          <a:xfrm>
            <a:off x="6553200"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1"/>
                </a:solidFill>
                <a:latin typeface="Calibri"/>
                <a:ea typeface="Calibri"/>
                <a:cs typeface="Calibri"/>
                <a:sym typeface="Calibri"/>
              </a:defRPr>
            </a:lvl1pPr>
            <a:lvl2pPr marL="0" marR="0" lvl="1" indent="0" algn="r" rtl="0">
              <a:spcBef>
                <a:spcPts val="0"/>
              </a:spcBef>
              <a:buNone/>
              <a:defRPr sz="900" b="0" i="0" u="none" strike="noStrike" cap="none">
                <a:solidFill>
                  <a:schemeClr val="dk1"/>
                </a:solidFill>
                <a:latin typeface="Calibri"/>
                <a:ea typeface="Calibri"/>
                <a:cs typeface="Calibri"/>
                <a:sym typeface="Calibri"/>
              </a:defRPr>
            </a:lvl2pPr>
            <a:lvl3pPr marL="0" marR="0" lvl="2" indent="0" algn="r" rtl="0">
              <a:spcBef>
                <a:spcPts val="0"/>
              </a:spcBef>
              <a:buNone/>
              <a:defRPr sz="900" b="0" i="0" u="none" strike="noStrike" cap="none">
                <a:solidFill>
                  <a:schemeClr val="dk1"/>
                </a:solidFill>
                <a:latin typeface="Calibri"/>
                <a:ea typeface="Calibri"/>
                <a:cs typeface="Calibri"/>
                <a:sym typeface="Calibri"/>
              </a:defRPr>
            </a:lvl3pPr>
            <a:lvl4pPr marL="0" marR="0" lvl="3" indent="0" algn="r" rtl="0">
              <a:spcBef>
                <a:spcPts val="0"/>
              </a:spcBef>
              <a:buNone/>
              <a:defRPr sz="900" b="0" i="0" u="none" strike="noStrike" cap="none">
                <a:solidFill>
                  <a:schemeClr val="dk1"/>
                </a:solidFill>
                <a:latin typeface="Calibri"/>
                <a:ea typeface="Calibri"/>
                <a:cs typeface="Calibri"/>
                <a:sym typeface="Calibri"/>
              </a:defRPr>
            </a:lvl4pPr>
            <a:lvl5pPr marL="0" marR="0" lvl="4" indent="0" algn="r" rtl="0">
              <a:spcBef>
                <a:spcPts val="0"/>
              </a:spcBef>
              <a:buNone/>
              <a:defRPr sz="900" b="0" i="0" u="none" strike="noStrike" cap="none">
                <a:solidFill>
                  <a:schemeClr val="dk1"/>
                </a:solidFill>
                <a:latin typeface="Calibri"/>
                <a:ea typeface="Calibri"/>
                <a:cs typeface="Calibri"/>
                <a:sym typeface="Calibri"/>
              </a:defRPr>
            </a:lvl5pPr>
            <a:lvl6pPr marL="0" marR="0" lvl="5" indent="0" algn="r" rtl="0">
              <a:spcBef>
                <a:spcPts val="0"/>
              </a:spcBef>
              <a:buNone/>
              <a:defRPr sz="900" b="0" i="0" u="none" strike="noStrike" cap="none">
                <a:solidFill>
                  <a:schemeClr val="dk1"/>
                </a:solidFill>
                <a:latin typeface="Calibri"/>
                <a:ea typeface="Calibri"/>
                <a:cs typeface="Calibri"/>
                <a:sym typeface="Calibri"/>
              </a:defRPr>
            </a:lvl6pPr>
            <a:lvl7pPr marL="0" marR="0" lvl="6" indent="0" algn="r" rtl="0">
              <a:spcBef>
                <a:spcPts val="0"/>
              </a:spcBef>
              <a:buNone/>
              <a:defRPr sz="900" b="0" i="0" u="none" strike="noStrike" cap="none">
                <a:solidFill>
                  <a:schemeClr val="dk1"/>
                </a:solidFill>
                <a:latin typeface="Calibri"/>
                <a:ea typeface="Calibri"/>
                <a:cs typeface="Calibri"/>
                <a:sym typeface="Calibri"/>
              </a:defRPr>
            </a:lvl7pPr>
            <a:lvl8pPr marL="0" marR="0" lvl="7" indent="0" algn="r" rtl="0">
              <a:spcBef>
                <a:spcPts val="0"/>
              </a:spcBef>
              <a:buNone/>
              <a:defRPr sz="900" b="0" i="0" u="none" strike="noStrike" cap="none">
                <a:solidFill>
                  <a:schemeClr val="dk1"/>
                </a:solidFill>
                <a:latin typeface="Calibri"/>
                <a:ea typeface="Calibri"/>
                <a:cs typeface="Calibri"/>
                <a:sym typeface="Calibri"/>
              </a:defRPr>
            </a:lvl8pPr>
            <a:lvl9pPr marL="0" marR="0" lvl="8" indent="0" algn="r" rtl="0">
              <a:spcBef>
                <a:spcPts val="0"/>
              </a:spcBef>
              <a:buNone/>
              <a:defRPr sz="9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9.xml"/><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2"/>
          <p:cNvSpPr txBox="1">
            <a:spLocks noGrp="1"/>
          </p:cNvSpPr>
          <p:nvPr>
            <p:ph type="title" idx="4294967295"/>
          </p:nvPr>
        </p:nvSpPr>
        <p:spPr>
          <a:xfrm>
            <a:off x="787700" y="545975"/>
            <a:ext cx="3483900" cy="63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b="1">
                <a:solidFill>
                  <a:srgbClr val="DF284A"/>
                </a:solidFill>
                <a:latin typeface="Montserrat SemiBold"/>
                <a:ea typeface="Montserrat SemiBold"/>
                <a:cs typeface="Montserrat SemiBold"/>
                <a:sym typeface="Montserrat SemiBold"/>
              </a:rPr>
              <a:t>SELECCIÓN DE DATOS</a:t>
            </a:r>
            <a:endParaRPr b="1">
              <a:solidFill>
                <a:schemeClr val="dk2"/>
              </a:solidFill>
              <a:latin typeface="Bree Serif"/>
              <a:ea typeface="Bree Serif"/>
              <a:cs typeface="Bree Serif"/>
              <a:sym typeface="Bree Serif"/>
            </a:endParaRPr>
          </a:p>
        </p:txBody>
      </p:sp>
      <p:sp>
        <p:nvSpPr>
          <p:cNvPr id="360" name="Google Shape;360;p62"/>
          <p:cNvSpPr txBox="1">
            <a:spLocks noGrp="1"/>
          </p:cNvSpPr>
          <p:nvPr>
            <p:ph type="body" idx="4294967295"/>
          </p:nvPr>
        </p:nvSpPr>
        <p:spPr>
          <a:xfrm>
            <a:off x="256575" y="1293675"/>
            <a:ext cx="5140800" cy="1019100"/>
          </a:xfrm>
          <a:prstGeom prst="rect">
            <a:avLst/>
          </a:prstGeom>
        </p:spPr>
        <p:txBody>
          <a:bodyPr spcFirstLastPara="1" wrap="square" lIns="91425" tIns="91425" rIns="91425" bIns="91425" anchor="t" anchorCtr="0">
            <a:normAutofit lnSpcReduction="10000"/>
          </a:bodyPr>
          <a:lstStyle/>
          <a:p>
            <a:pPr marL="342900" lvl="0" indent="-234950" algn="just" rtl="0">
              <a:lnSpc>
                <a:spcPct val="115000"/>
              </a:lnSpc>
              <a:spcBef>
                <a:spcPts val="900"/>
              </a:spcBef>
              <a:spcAft>
                <a:spcPts val="0"/>
              </a:spcAft>
              <a:buClr>
                <a:srgbClr val="041B58"/>
              </a:buClr>
              <a:buSzPts val="1100"/>
              <a:buChar char="●"/>
            </a:pPr>
            <a:r>
              <a:rPr lang="en" sz="1100" b="1">
                <a:solidFill>
                  <a:srgbClr val="041B58"/>
                </a:solidFill>
                <a:latin typeface="Montserrat"/>
                <a:ea typeface="Montserrat"/>
                <a:cs typeface="Montserrat"/>
                <a:sym typeface="Montserrat"/>
              </a:rPr>
              <a:t>El dataset utilizado en el presente proyecto es recolectado de Kaggle  Contiene información extraída de GooglePlaces y Tripadvisor utilizando Selenium, Requests, BeautifulSoup y Rvest.</a:t>
            </a:r>
            <a:endParaRPr sz="600">
              <a:solidFill>
                <a:srgbClr val="041B58"/>
              </a:solidFill>
              <a:latin typeface="Montserrat"/>
              <a:ea typeface="Montserrat"/>
              <a:cs typeface="Montserrat"/>
              <a:sym typeface="Montserrat"/>
            </a:endParaRPr>
          </a:p>
        </p:txBody>
      </p:sp>
      <p:pic>
        <p:nvPicPr>
          <p:cNvPr id="361" name="Google Shape;361;p62"/>
          <p:cNvPicPr preferRelativeResize="0"/>
          <p:nvPr/>
        </p:nvPicPr>
        <p:blipFill>
          <a:blip r:embed="rId3">
            <a:alphaModFix/>
          </a:blip>
          <a:stretch>
            <a:fillRect/>
          </a:stretch>
        </p:blipFill>
        <p:spPr>
          <a:xfrm>
            <a:off x="256575" y="4255275"/>
            <a:ext cx="1139935" cy="635400"/>
          </a:xfrm>
          <a:prstGeom prst="rect">
            <a:avLst/>
          </a:prstGeom>
          <a:noFill/>
          <a:ln>
            <a:noFill/>
          </a:ln>
        </p:spPr>
      </p:pic>
      <p:pic>
        <p:nvPicPr>
          <p:cNvPr id="362" name="Google Shape;362;p62"/>
          <p:cNvPicPr preferRelativeResize="0"/>
          <p:nvPr/>
        </p:nvPicPr>
        <p:blipFill>
          <a:blip r:embed="rId4">
            <a:alphaModFix/>
          </a:blip>
          <a:stretch>
            <a:fillRect/>
          </a:stretch>
        </p:blipFill>
        <p:spPr>
          <a:xfrm>
            <a:off x="870474" y="2312775"/>
            <a:ext cx="3999975" cy="1702500"/>
          </a:xfrm>
          <a:prstGeom prst="rect">
            <a:avLst/>
          </a:prstGeom>
          <a:noFill/>
          <a:ln w="9525" cap="flat" cmpd="sng">
            <a:solidFill>
              <a:schemeClr val="dk1"/>
            </a:solidFill>
            <a:prstDash val="solid"/>
            <a:round/>
            <a:headEnd type="none" w="sm" len="sm"/>
            <a:tailEnd type="none" w="sm" len="sm"/>
          </a:ln>
        </p:spPr>
      </p:pic>
      <p:pic>
        <p:nvPicPr>
          <p:cNvPr id="363" name="Google Shape;363;p62"/>
          <p:cNvPicPr preferRelativeResize="0"/>
          <p:nvPr/>
        </p:nvPicPr>
        <p:blipFill>
          <a:blip r:embed="rId5">
            <a:alphaModFix/>
          </a:blip>
          <a:stretch>
            <a:fillRect/>
          </a:stretch>
        </p:blipFill>
        <p:spPr>
          <a:xfrm>
            <a:off x="5462778" y="2733250"/>
            <a:ext cx="2797597" cy="1861675"/>
          </a:xfrm>
          <a:prstGeom prst="rect">
            <a:avLst/>
          </a:prstGeom>
          <a:noFill/>
          <a:ln>
            <a:noFill/>
          </a:ln>
        </p:spPr>
      </p:pic>
      <p:pic>
        <p:nvPicPr>
          <p:cNvPr id="364" name="Google Shape;364;p62"/>
          <p:cNvPicPr preferRelativeResize="0"/>
          <p:nvPr/>
        </p:nvPicPr>
        <p:blipFill>
          <a:blip r:embed="rId6">
            <a:alphaModFix/>
          </a:blip>
          <a:stretch>
            <a:fillRect/>
          </a:stretch>
        </p:blipFill>
        <p:spPr>
          <a:xfrm>
            <a:off x="6210000" y="673750"/>
            <a:ext cx="2515776" cy="186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8"/>
        <p:cNvGrpSpPr/>
        <p:nvPr/>
      </p:nvGrpSpPr>
      <p:grpSpPr>
        <a:xfrm>
          <a:off x="0" y="0"/>
          <a:ext cx="0" cy="0"/>
          <a:chOff x="0" y="0"/>
          <a:chExt cx="0" cy="0"/>
        </a:xfrm>
      </p:grpSpPr>
      <p:sp>
        <p:nvSpPr>
          <p:cNvPr id="369" name="Google Shape;369;p63"/>
          <p:cNvSpPr txBox="1"/>
          <p:nvPr/>
        </p:nvSpPr>
        <p:spPr>
          <a:xfrm>
            <a:off x="183825" y="808650"/>
            <a:ext cx="4438800" cy="324900"/>
          </a:xfrm>
          <a:prstGeom prst="rect">
            <a:avLst/>
          </a:prstGeom>
          <a:noFill/>
          <a:ln>
            <a:noFill/>
          </a:ln>
        </p:spPr>
        <p:txBody>
          <a:bodyPr spcFirstLastPara="1" wrap="square" lIns="68575" tIns="34275" rIns="68575" bIns="34275" anchor="t" anchorCtr="0">
            <a:noAutofit/>
          </a:bodyPr>
          <a:lstStyle/>
          <a:p>
            <a:pPr marL="0" marR="0" lvl="1" indent="0" algn="l" rtl="0">
              <a:lnSpc>
                <a:spcPct val="150000"/>
              </a:lnSpc>
              <a:spcBef>
                <a:spcPts val="0"/>
              </a:spcBef>
              <a:spcAft>
                <a:spcPts val="0"/>
              </a:spcAft>
              <a:buClr>
                <a:srgbClr val="C2B2A7"/>
              </a:buClr>
              <a:buSzPts val="1500"/>
              <a:buFont typeface="Arial"/>
              <a:buNone/>
            </a:pPr>
            <a:r>
              <a:rPr lang="en" sz="2100" b="1">
                <a:solidFill>
                  <a:schemeClr val="dk2"/>
                </a:solidFill>
                <a:latin typeface="Montserrat"/>
                <a:ea typeface="Montserrat"/>
                <a:cs typeface="Montserrat"/>
                <a:sym typeface="Montserrat"/>
              </a:rPr>
              <a:t>Pre-Procesamiento de datos</a:t>
            </a:r>
            <a:endParaRPr sz="2100" b="1">
              <a:solidFill>
                <a:schemeClr val="dk2"/>
              </a:solidFill>
              <a:highlight>
                <a:srgbClr val="FFD966"/>
              </a:highlight>
              <a:latin typeface="Montserrat"/>
              <a:ea typeface="Montserrat"/>
              <a:cs typeface="Montserrat"/>
              <a:sym typeface="Montserrat"/>
            </a:endParaRPr>
          </a:p>
          <a:p>
            <a:pPr marL="0" lvl="0" indent="0" algn="l" rtl="0">
              <a:lnSpc>
                <a:spcPct val="150000"/>
              </a:lnSpc>
              <a:spcBef>
                <a:spcPts val="900"/>
              </a:spcBef>
              <a:spcAft>
                <a:spcPts val="0"/>
              </a:spcAft>
              <a:buNone/>
            </a:pPr>
            <a:endParaRPr sz="1100" b="1">
              <a:solidFill>
                <a:schemeClr val="dk2"/>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1100" b="1">
              <a:solidFill>
                <a:schemeClr val="dk2"/>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1100" b="1">
              <a:solidFill>
                <a:schemeClr val="dk2"/>
              </a:solidFill>
              <a:latin typeface="Montserrat"/>
              <a:ea typeface="Montserrat"/>
              <a:cs typeface="Montserrat"/>
              <a:sym typeface="Montserrat"/>
            </a:endParaRPr>
          </a:p>
          <a:p>
            <a:pPr marL="0" marR="0" lvl="0" indent="0" algn="l" rtl="0">
              <a:lnSpc>
                <a:spcPct val="150000"/>
              </a:lnSpc>
              <a:spcBef>
                <a:spcPts val="900"/>
              </a:spcBef>
              <a:spcAft>
                <a:spcPts val="0"/>
              </a:spcAft>
              <a:buNone/>
            </a:pPr>
            <a:endParaRPr sz="1100" b="1">
              <a:solidFill>
                <a:schemeClr val="dk2"/>
              </a:solidFill>
              <a:highlight>
                <a:srgbClr val="FFD966"/>
              </a:highlight>
              <a:latin typeface="Montserrat"/>
              <a:ea typeface="Montserrat"/>
              <a:cs typeface="Montserrat"/>
              <a:sym typeface="Montserrat"/>
            </a:endParaRPr>
          </a:p>
          <a:p>
            <a:pPr marL="0" marR="0" lvl="1" indent="0" algn="l" rtl="0">
              <a:lnSpc>
                <a:spcPct val="150000"/>
              </a:lnSpc>
              <a:spcBef>
                <a:spcPts val="800"/>
              </a:spcBef>
              <a:spcAft>
                <a:spcPts val="0"/>
              </a:spcAft>
              <a:buClr>
                <a:srgbClr val="C2B2A7"/>
              </a:buClr>
              <a:buSzPts val="1400"/>
              <a:buFont typeface="Poppins"/>
              <a:buNone/>
            </a:pPr>
            <a:endParaRPr sz="1400" b="1" i="0" u="none" strike="noStrike" cap="none">
              <a:solidFill>
                <a:schemeClr val="dk2"/>
              </a:solidFill>
              <a:latin typeface="Montserrat"/>
              <a:ea typeface="Montserrat"/>
              <a:cs typeface="Montserrat"/>
              <a:sym typeface="Montserrat"/>
            </a:endParaRPr>
          </a:p>
          <a:p>
            <a:pPr marL="177800" marR="0" lvl="1" indent="0" algn="l" rtl="0">
              <a:lnSpc>
                <a:spcPct val="150000"/>
              </a:lnSpc>
              <a:spcBef>
                <a:spcPts val="400"/>
              </a:spcBef>
              <a:spcAft>
                <a:spcPts val="0"/>
              </a:spcAft>
              <a:buClr>
                <a:srgbClr val="C2B2A7"/>
              </a:buClr>
              <a:buSzPts val="1400"/>
              <a:buFont typeface="Poppins"/>
              <a:buNone/>
            </a:pPr>
            <a:endParaRPr sz="1400" b="1" i="0" u="none" strike="noStrike" cap="none">
              <a:solidFill>
                <a:schemeClr val="dk2"/>
              </a:solidFill>
              <a:latin typeface="Montserrat"/>
              <a:ea typeface="Montserrat"/>
              <a:cs typeface="Montserrat"/>
              <a:sym typeface="Montserrat"/>
            </a:endParaRPr>
          </a:p>
        </p:txBody>
      </p:sp>
      <p:pic>
        <p:nvPicPr>
          <p:cNvPr id="370" name="Google Shape;370;p63"/>
          <p:cNvPicPr preferRelativeResize="0"/>
          <p:nvPr/>
        </p:nvPicPr>
        <p:blipFill>
          <a:blip r:embed="rId3">
            <a:alphaModFix/>
          </a:blip>
          <a:stretch>
            <a:fillRect/>
          </a:stretch>
        </p:blipFill>
        <p:spPr>
          <a:xfrm>
            <a:off x="402700" y="1259050"/>
            <a:ext cx="3497301" cy="730150"/>
          </a:xfrm>
          <a:prstGeom prst="rect">
            <a:avLst/>
          </a:prstGeom>
          <a:noFill/>
          <a:ln>
            <a:noFill/>
          </a:ln>
        </p:spPr>
      </p:pic>
      <p:pic>
        <p:nvPicPr>
          <p:cNvPr id="371" name="Google Shape;371;p63"/>
          <p:cNvPicPr preferRelativeResize="0"/>
          <p:nvPr/>
        </p:nvPicPr>
        <p:blipFill>
          <a:blip r:embed="rId4">
            <a:alphaModFix/>
          </a:blip>
          <a:stretch>
            <a:fillRect/>
          </a:stretch>
        </p:blipFill>
        <p:spPr>
          <a:xfrm>
            <a:off x="402700" y="2078000"/>
            <a:ext cx="4647599" cy="2782901"/>
          </a:xfrm>
          <a:prstGeom prst="rect">
            <a:avLst/>
          </a:prstGeom>
          <a:noFill/>
          <a:ln>
            <a:noFill/>
          </a:ln>
        </p:spPr>
      </p:pic>
      <p:sp>
        <p:nvSpPr>
          <p:cNvPr id="372" name="Google Shape;372;p63"/>
          <p:cNvSpPr txBox="1"/>
          <p:nvPr/>
        </p:nvSpPr>
        <p:spPr>
          <a:xfrm>
            <a:off x="5639738" y="300300"/>
            <a:ext cx="3269400" cy="324900"/>
          </a:xfrm>
          <a:prstGeom prst="rect">
            <a:avLst/>
          </a:prstGeom>
          <a:noFill/>
          <a:ln>
            <a:noFill/>
          </a:ln>
        </p:spPr>
        <p:txBody>
          <a:bodyPr spcFirstLastPara="1" wrap="square" lIns="68575" tIns="34275" rIns="68575" bIns="34275" anchor="t" anchorCtr="0">
            <a:noAutofit/>
          </a:bodyPr>
          <a:lstStyle/>
          <a:p>
            <a:pPr marL="0" marR="0" lvl="1" indent="0" algn="l" rtl="0">
              <a:lnSpc>
                <a:spcPct val="100000"/>
              </a:lnSpc>
              <a:spcBef>
                <a:spcPts val="0"/>
              </a:spcBef>
              <a:spcAft>
                <a:spcPts val="0"/>
              </a:spcAft>
              <a:buClr>
                <a:srgbClr val="C2B2A7"/>
              </a:buClr>
              <a:buSzPts val="1500"/>
              <a:buFont typeface="Arial"/>
              <a:buNone/>
            </a:pPr>
            <a:r>
              <a:rPr lang="en" sz="2100" b="1">
                <a:solidFill>
                  <a:schemeClr val="dk2"/>
                </a:solidFill>
                <a:latin typeface="Montserrat"/>
                <a:ea typeface="Montserrat"/>
                <a:cs typeface="Montserrat"/>
                <a:sym typeface="Montserrat"/>
              </a:rPr>
              <a:t>Seleccionar Reviews negativos, observar frecuencias</a:t>
            </a:r>
            <a:endParaRPr sz="2100" b="1">
              <a:solidFill>
                <a:schemeClr val="dk2"/>
              </a:solidFill>
              <a:highlight>
                <a:srgbClr val="FFD966"/>
              </a:highlight>
              <a:latin typeface="Montserrat"/>
              <a:ea typeface="Montserrat"/>
              <a:cs typeface="Montserrat"/>
              <a:sym typeface="Montserrat"/>
            </a:endParaRPr>
          </a:p>
          <a:p>
            <a:pPr marL="0" lvl="0" indent="0" algn="l" rtl="0">
              <a:lnSpc>
                <a:spcPct val="150000"/>
              </a:lnSpc>
              <a:spcBef>
                <a:spcPts val="900"/>
              </a:spcBef>
              <a:spcAft>
                <a:spcPts val="0"/>
              </a:spcAft>
              <a:buNone/>
            </a:pPr>
            <a:endParaRPr sz="2100" b="1">
              <a:solidFill>
                <a:schemeClr val="dk2"/>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a:solidFill>
                <a:schemeClr val="dk2"/>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a:solidFill>
                <a:schemeClr val="dk2"/>
              </a:solidFill>
              <a:latin typeface="Montserrat"/>
              <a:ea typeface="Montserrat"/>
              <a:cs typeface="Montserrat"/>
              <a:sym typeface="Montserrat"/>
            </a:endParaRPr>
          </a:p>
          <a:p>
            <a:pPr marL="0" marR="0" lvl="0" indent="0" algn="l" rtl="0">
              <a:lnSpc>
                <a:spcPct val="150000"/>
              </a:lnSpc>
              <a:spcBef>
                <a:spcPts val="900"/>
              </a:spcBef>
              <a:spcAft>
                <a:spcPts val="0"/>
              </a:spcAft>
              <a:buNone/>
            </a:pPr>
            <a:endParaRPr sz="2100" b="1">
              <a:solidFill>
                <a:schemeClr val="dk2"/>
              </a:solidFill>
              <a:highlight>
                <a:srgbClr val="FFD966"/>
              </a:highlight>
              <a:latin typeface="Montserrat"/>
              <a:ea typeface="Montserrat"/>
              <a:cs typeface="Montserrat"/>
              <a:sym typeface="Montserrat"/>
            </a:endParaRPr>
          </a:p>
          <a:p>
            <a:pPr marL="0" marR="0" lvl="1" indent="0" algn="l" rtl="0">
              <a:lnSpc>
                <a:spcPct val="150000"/>
              </a:lnSpc>
              <a:spcBef>
                <a:spcPts val="800"/>
              </a:spcBef>
              <a:spcAft>
                <a:spcPts val="0"/>
              </a:spcAft>
              <a:buClr>
                <a:srgbClr val="C2B2A7"/>
              </a:buClr>
              <a:buSzPts val="1400"/>
              <a:buFont typeface="Poppins"/>
              <a:buNone/>
            </a:pPr>
            <a:endParaRPr sz="2100" b="1" i="0" u="none" strike="noStrike" cap="none">
              <a:solidFill>
                <a:schemeClr val="dk2"/>
              </a:solidFill>
              <a:latin typeface="Montserrat"/>
              <a:ea typeface="Montserrat"/>
              <a:cs typeface="Montserrat"/>
              <a:sym typeface="Montserrat"/>
            </a:endParaRPr>
          </a:p>
          <a:p>
            <a:pPr marL="177800" marR="0" lvl="1" indent="0" algn="l" rtl="0">
              <a:lnSpc>
                <a:spcPct val="150000"/>
              </a:lnSpc>
              <a:spcBef>
                <a:spcPts val="400"/>
              </a:spcBef>
              <a:spcAft>
                <a:spcPts val="0"/>
              </a:spcAft>
              <a:buClr>
                <a:srgbClr val="C2B2A7"/>
              </a:buClr>
              <a:buSzPts val="1400"/>
              <a:buFont typeface="Poppins"/>
              <a:buNone/>
            </a:pPr>
            <a:endParaRPr sz="2100" b="1" i="0" u="none" strike="noStrike" cap="none">
              <a:solidFill>
                <a:schemeClr val="dk2"/>
              </a:solidFill>
              <a:latin typeface="Montserrat"/>
              <a:ea typeface="Montserrat"/>
              <a:cs typeface="Montserrat"/>
              <a:sym typeface="Montserrat"/>
            </a:endParaRPr>
          </a:p>
        </p:txBody>
      </p:sp>
      <p:pic>
        <p:nvPicPr>
          <p:cNvPr id="373" name="Google Shape;373;p63"/>
          <p:cNvPicPr preferRelativeResize="0"/>
          <p:nvPr/>
        </p:nvPicPr>
        <p:blipFill>
          <a:blip r:embed="rId5">
            <a:alphaModFix/>
          </a:blip>
          <a:stretch>
            <a:fillRect/>
          </a:stretch>
        </p:blipFill>
        <p:spPr>
          <a:xfrm>
            <a:off x="6002325" y="1496050"/>
            <a:ext cx="2237400" cy="1506425"/>
          </a:xfrm>
          <a:prstGeom prst="rect">
            <a:avLst/>
          </a:prstGeom>
          <a:noFill/>
          <a:ln w="9525" cap="flat" cmpd="sng">
            <a:solidFill>
              <a:srgbClr val="000000"/>
            </a:solidFill>
            <a:prstDash val="solid"/>
            <a:round/>
            <a:headEnd type="none" w="sm" len="sm"/>
            <a:tailEnd type="none" w="sm" len="sm"/>
          </a:ln>
        </p:spPr>
      </p:pic>
      <p:pic>
        <p:nvPicPr>
          <p:cNvPr id="374" name="Google Shape;374;p63"/>
          <p:cNvPicPr preferRelativeResize="0"/>
          <p:nvPr/>
        </p:nvPicPr>
        <p:blipFill>
          <a:blip r:embed="rId6">
            <a:alphaModFix/>
          </a:blip>
          <a:stretch>
            <a:fillRect/>
          </a:stretch>
        </p:blipFill>
        <p:spPr>
          <a:xfrm>
            <a:off x="5676737" y="3090275"/>
            <a:ext cx="3195424" cy="16469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8"/>
        <p:cNvGrpSpPr/>
        <p:nvPr/>
      </p:nvGrpSpPr>
      <p:grpSpPr>
        <a:xfrm>
          <a:off x="0" y="0"/>
          <a:ext cx="0" cy="0"/>
          <a:chOff x="0" y="0"/>
          <a:chExt cx="0" cy="0"/>
        </a:xfrm>
      </p:grpSpPr>
      <p:sp>
        <p:nvSpPr>
          <p:cNvPr id="379" name="Google Shape;379;p64"/>
          <p:cNvSpPr txBox="1"/>
          <p:nvPr/>
        </p:nvSpPr>
        <p:spPr>
          <a:xfrm>
            <a:off x="2634525" y="507825"/>
            <a:ext cx="4482600" cy="324900"/>
          </a:xfrm>
          <a:prstGeom prst="rect">
            <a:avLst/>
          </a:prstGeom>
          <a:noFill/>
          <a:ln>
            <a:noFill/>
          </a:ln>
        </p:spPr>
        <p:txBody>
          <a:bodyPr spcFirstLastPara="1" wrap="square" lIns="68575" tIns="34275" rIns="68575" bIns="34275" anchor="t" anchorCtr="0">
            <a:noAutofit/>
          </a:bodyPr>
          <a:lstStyle/>
          <a:p>
            <a:pPr marL="0" marR="0" lvl="1" indent="0" algn="l" rtl="0">
              <a:lnSpc>
                <a:spcPct val="150000"/>
              </a:lnSpc>
              <a:spcBef>
                <a:spcPts val="0"/>
              </a:spcBef>
              <a:spcAft>
                <a:spcPts val="0"/>
              </a:spcAft>
              <a:buClr>
                <a:srgbClr val="C2B2A7"/>
              </a:buClr>
              <a:buSzPts val="1500"/>
              <a:buFont typeface="Arial"/>
              <a:buNone/>
            </a:pPr>
            <a:r>
              <a:rPr lang="en" sz="2100" b="1">
                <a:solidFill>
                  <a:schemeClr val="dk2"/>
                </a:solidFill>
                <a:latin typeface="Montserrat"/>
                <a:ea typeface="Montserrat"/>
                <a:cs typeface="Montserrat"/>
                <a:sym typeface="Montserrat"/>
              </a:rPr>
              <a:t>Procesamiento final de datos</a:t>
            </a:r>
            <a:endParaRPr sz="2100" b="1">
              <a:solidFill>
                <a:schemeClr val="dk2"/>
              </a:solidFill>
              <a:highlight>
                <a:srgbClr val="FFD966"/>
              </a:highlight>
              <a:latin typeface="Montserrat"/>
              <a:ea typeface="Montserrat"/>
              <a:cs typeface="Montserrat"/>
              <a:sym typeface="Montserrat"/>
            </a:endParaRPr>
          </a:p>
          <a:p>
            <a:pPr marL="0" lvl="0" indent="0" algn="l" rtl="0">
              <a:lnSpc>
                <a:spcPct val="150000"/>
              </a:lnSpc>
              <a:spcBef>
                <a:spcPts val="900"/>
              </a:spcBef>
              <a:spcAft>
                <a:spcPts val="0"/>
              </a:spcAft>
              <a:buNone/>
            </a:pPr>
            <a:endParaRPr sz="2100" b="1">
              <a:solidFill>
                <a:schemeClr val="dk2"/>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a:solidFill>
                <a:schemeClr val="dk2"/>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a:solidFill>
                <a:schemeClr val="dk2"/>
              </a:solidFill>
              <a:latin typeface="Montserrat"/>
              <a:ea typeface="Montserrat"/>
              <a:cs typeface="Montserrat"/>
              <a:sym typeface="Montserrat"/>
            </a:endParaRPr>
          </a:p>
          <a:p>
            <a:pPr marL="0" marR="0" lvl="0" indent="0" algn="l" rtl="0">
              <a:lnSpc>
                <a:spcPct val="150000"/>
              </a:lnSpc>
              <a:spcBef>
                <a:spcPts val="900"/>
              </a:spcBef>
              <a:spcAft>
                <a:spcPts val="0"/>
              </a:spcAft>
              <a:buNone/>
            </a:pPr>
            <a:endParaRPr sz="2100" b="1">
              <a:solidFill>
                <a:schemeClr val="dk2"/>
              </a:solidFill>
              <a:highlight>
                <a:srgbClr val="FFD966"/>
              </a:highlight>
              <a:latin typeface="Montserrat"/>
              <a:ea typeface="Montserrat"/>
              <a:cs typeface="Montserrat"/>
              <a:sym typeface="Montserrat"/>
            </a:endParaRPr>
          </a:p>
          <a:p>
            <a:pPr marL="0" marR="0" lvl="1" indent="0" algn="l" rtl="0">
              <a:lnSpc>
                <a:spcPct val="150000"/>
              </a:lnSpc>
              <a:spcBef>
                <a:spcPts val="800"/>
              </a:spcBef>
              <a:spcAft>
                <a:spcPts val="0"/>
              </a:spcAft>
              <a:buClr>
                <a:srgbClr val="C2B2A7"/>
              </a:buClr>
              <a:buSzPts val="1400"/>
              <a:buFont typeface="Poppins"/>
              <a:buNone/>
            </a:pPr>
            <a:endParaRPr sz="2100" b="1" i="0" u="none" strike="noStrike" cap="none">
              <a:solidFill>
                <a:schemeClr val="dk2"/>
              </a:solidFill>
              <a:latin typeface="Montserrat"/>
              <a:ea typeface="Montserrat"/>
              <a:cs typeface="Montserrat"/>
              <a:sym typeface="Montserrat"/>
            </a:endParaRPr>
          </a:p>
          <a:p>
            <a:pPr marL="177800" marR="0" lvl="1" indent="0" algn="l" rtl="0">
              <a:lnSpc>
                <a:spcPct val="150000"/>
              </a:lnSpc>
              <a:spcBef>
                <a:spcPts val="400"/>
              </a:spcBef>
              <a:spcAft>
                <a:spcPts val="0"/>
              </a:spcAft>
              <a:buClr>
                <a:srgbClr val="C2B2A7"/>
              </a:buClr>
              <a:buSzPts val="1400"/>
              <a:buFont typeface="Poppins"/>
              <a:buNone/>
            </a:pPr>
            <a:endParaRPr sz="2100" b="1" i="0" u="none" strike="noStrike" cap="none">
              <a:solidFill>
                <a:schemeClr val="dk2"/>
              </a:solidFill>
              <a:latin typeface="Montserrat"/>
              <a:ea typeface="Montserrat"/>
              <a:cs typeface="Montserrat"/>
              <a:sym typeface="Montserrat"/>
            </a:endParaRPr>
          </a:p>
        </p:txBody>
      </p:sp>
      <p:pic>
        <p:nvPicPr>
          <p:cNvPr id="380" name="Google Shape;380;p64"/>
          <p:cNvPicPr preferRelativeResize="0"/>
          <p:nvPr/>
        </p:nvPicPr>
        <p:blipFill>
          <a:blip r:embed="rId3">
            <a:alphaModFix/>
          </a:blip>
          <a:stretch>
            <a:fillRect/>
          </a:stretch>
        </p:blipFill>
        <p:spPr>
          <a:xfrm>
            <a:off x="871475" y="1872925"/>
            <a:ext cx="7674749" cy="2646875"/>
          </a:xfrm>
          <a:prstGeom prst="rect">
            <a:avLst/>
          </a:prstGeom>
          <a:noFill/>
          <a:ln>
            <a:noFill/>
          </a:ln>
        </p:spPr>
      </p:pic>
      <p:pic>
        <p:nvPicPr>
          <p:cNvPr id="381" name="Google Shape;381;p64"/>
          <p:cNvPicPr preferRelativeResize="0"/>
          <p:nvPr/>
        </p:nvPicPr>
        <p:blipFill>
          <a:blip r:embed="rId4">
            <a:alphaModFix/>
          </a:blip>
          <a:stretch>
            <a:fillRect/>
          </a:stretch>
        </p:blipFill>
        <p:spPr>
          <a:xfrm>
            <a:off x="1209000" y="1073175"/>
            <a:ext cx="6530618" cy="64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5"/>
        <p:cNvGrpSpPr/>
        <p:nvPr/>
      </p:nvGrpSpPr>
      <p:grpSpPr>
        <a:xfrm>
          <a:off x="0" y="0"/>
          <a:ext cx="0" cy="0"/>
          <a:chOff x="0" y="0"/>
          <a:chExt cx="0" cy="0"/>
        </a:xfrm>
      </p:grpSpPr>
      <p:sp>
        <p:nvSpPr>
          <p:cNvPr id="386" name="Google Shape;386;p65"/>
          <p:cNvSpPr txBox="1"/>
          <p:nvPr/>
        </p:nvSpPr>
        <p:spPr>
          <a:xfrm>
            <a:off x="2638175" y="294950"/>
            <a:ext cx="4420500" cy="324900"/>
          </a:xfrm>
          <a:prstGeom prst="rect">
            <a:avLst/>
          </a:prstGeom>
          <a:noFill/>
          <a:ln>
            <a:noFill/>
          </a:ln>
        </p:spPr>
        <p:txBody>
          <a:bodyPr spcFirstLastPara="1" wrap="square" lIns="68575" tIns="34275" rIns="68575" bIns="34275" anchor="t" anchorCtr="0">
            <a:noAutofit/>
          </a:bodyPr>
          <a:lstStyle/>
          <a:p>
            <a:pPr marL="0" marR="0" lvl="1" indent="0" algn="l" rtl="0">
              <a:lnSpc>
                <a:spcPct val="100000"/>
              </a:lnSpc>
              <a:spcBef>
                <a:spcPts val="0"/>
              </a:spcBef>
              <a:spcAft>
                <a:spcPts val="0"/>
              </a:spcAft>
              <a:buClr>
                <a:srgbClr val="C2B2A7"/>
              </a:buClr>
              <a:buSzPts val="1500"/>
              <a:buFont typeface="Arial"/>
              <a:buNone/>
            </a:pPr>
            <a:r>
              <a:rPr lang="en" sz="2100" b="1">
                <a:solidFill>
                  <a:schemeClr val="dk2"/>
                </a:solidFill>
                <a:latin typeface="Montserrat"/>
                <a:ea typeface="Montserrat"/>
                <a:cs typeface="Montserrat"/>
                <a:sym typeface="Montserrat"/>
              </a:rPr>
              <a:t>Construcción y evaluación de modelos: Gensim LDA</a:t>
            </a:r>
            <a:endParaRPr sz="2100" b="1">
              <a:solidFill>
                <a:schemeClr val="dk2"/>
              </a:solidFill>
              <a:highlight>
                <a:srgbClr val="FFD966"/>
              </a:highlight>
              <a:latin typeface="Montserrat"/>
              <a:ea typeface="Montserrat"/>
              <a:cs typeface="Montserrat"/>
              <a:sym typeface="Montserrat"/>
            </a:endParaRPr>
          </a:p>
          <a:p>
            <a:pPr marL="0" lvl="0" indent="0" algn="l" rtl="0">
              <a:lnSpc>
                <a:spcPct val="100000"/>
              </a:lnSpc>
              <a:spcBef>
                <a:spcPts val="900"/>
              </a:spcBef>
              <a:spcAft>
                <a:spcPts val="0"/>
              </a:spcAft>
              <a:buNone/>
            </a:pPr>
            <a:endParaRPr sz="2100" b="1">
              <a:solidFill>
                <a:schemeClr val="dk2"/>
              </a:solidFill>
              <a:latin typeface="Montserrat"/>
              <a:ea typeface="Montserrat"/>
              <a:cs typeface="Montserrat"/>
              <a:sym typeface="Montserrat"/>
            </a:endParaRPr>
          </a:p>
          <a:p>
            <a:pPr marL="342900" lvl="0" indent="0" algn="l" rtl="0">
              <a:lnSpc>
                <a:spcPct val="100000"/>
              </a:lnSpc>
              <a:spcBef>
                <a:spcPts val="900"/>
              </a:spcBef>
              <a:spcAft>
                <a:spcPts val="0"/>
              </a:spcAft>
              <a:buNone/>
            </a:pPr>
            <a:endParaRPr sz="2100" b="1">
              <a:solidFill>
                <a:schemeClr val="dk2"/>
              </a:solidFill>
              <a:latin typeface="Montserrat"/>
              <a:ea typeface="Montserrat"/>
              <a:cs typeface="Montserrat"/>
              <a:sym typeface="Montserrat"/>
            </a:endParaRPr>
          </a:p>
          <a:p>
            <a:pPr marL="342900" lvl="0" indent="0" algn="l" rtl="0">
              <a:lnSpc>
                <a:spcPct val="100000"/>
              </a:lnSpc>
              <a:spcBef>
                <a:spcPts val="900"/>
              </a:spcBef>
              <a:spcAft>
                <a:spcPts val="0"/>
              </a:spcAft>
              <a:buNone/>
            </a:pPr>
            <a:endParaRPr sz="2100" b="1">
              <a:solidFill>
                <a:schemeClr val="dk2"/>
              </a:solidFill>
              <a:latin typeface="Montserrat"/>
              <a:ea typeface="Montserrat"/>
              <a:cs typeface="Montserrat"/>
              <a:sym typeface="Montserrat"/>
            </a:endParaRPr>
          </a:p>
          <a:p>
            <a:pPr marL="0" marR="0" lvl="0" indent="0" algn="l" rtl="0">
              <a:lnSpc>
                <a:spcPct val="100000"/>
              </a:lnSpc>
              <a:spcBef>
                <a:spcPts val="900"/>
              </a:spcBef>
              <a:spcAft>
                <a:spcPts val="0"/>
              </a:spcAft>
              <a:buNone/>
            </a:pPr>
            <a:endParaRPr sz="2100" b="1">
              <a:solidFill>
                <a:schemeClr val="dk2"/>
              </a:solidFill>
              <a:highlight>
                <a:srgbClr val="FFD966"/>
              </a:highlight>
              <a:latin typeface="Montserrat"/>
              <a:ea typeface="Montserrat"/>
              <a:cs typeface="Montserrat"/>
              <a:sym typeface="Montserrat"/>
            </a:endParaRPr>
          </a:p>
          <a:p>
            <a:pPr marL="0" marR="0" lvl="1" indent="0" algn="l" rtl="0">
              <a:lnSpc>
                <a:spcPct val="100000"/>
              </a:lnSpc>
              <a:spcBef>
                <a:spcPts val="800"/>
              </a:spcBef>
              <a:spcAft>
                <a:spcPts val="0"/>
              </a:spcAft>
              <a:buClr>
                <a:srgbClr val="C2B2A7"/>
              </a:buClr>
              <a:buSzPts val="1400"/>
              <a:buFont typeface="Poppins"/>
              <a:buNone/>
            </a:pPr>
            <a:endParaRPr sz="2100" b="1" i="0" u="none" strike="noStrike" cap="none">
              <a:solidFill>
                <a:schemeClr val="dk2"/>
              </a:solidFill>
              <a:latin typeface="Montserrat"/>
              <a:ea typeface="Montserrat"/>
              <a:cs typeface="Montserrat"/>
              <a:sym typeface="Montserrat"/>
            </a:endParaRPr>
          </a:p>
          <a:p>
            <a:pPr marL="177800" marR="0" lvl="1" indent="0" algn="l" rtl="0">
              <a:lnSpc>
                <a:spcPct val="100000"/>
              </a:lnSpc>
              <a:spcBef>
                <a:spcPts val="400"/>
              </a:spcBef>
              <a:spcAft>
                <a:spcPts val="0"/>
              </a:spcAft>
              <a:buClr>
                <a:srgbClr val="C2B2A7"/>
              </a:buClr>
              <a:buSzPts val="1400"/>
              <a:buFont typeface="Poppins"/>
              <a:buNone/>
            </a:pPr>
            <a:endParaRPr sz="2100" b="1" i="0" u="none" strike="noStrike" cap="none">
              <a:solidFill>
                <a:schemeClr val="dk2"/>
              </a:solidFill>
              <a:latin typeface="Montserrat"/>
              <a:ea typeface="Montserrat"/>
              <a:cs typeface="Montserrat"/>
              <a:sym typeface="Montserrat"/>
            </a:endParaRPr>
          </a:p>
        </p:txBody>
      </p:sp>
      <p:pic>
        <p:nvPicPr>
          <p:cNvPr id="387" name="Google Shape;387;p65"/>
          <p:cNvPicPr preferRelativeResize="0"/>
          <p:nvPr/>
        </p:nvPicPr>
        <p:blipFill>
          <a:blip r:embed="rId3">
            <a:alphaModFix/>
          </a:blip>
          <a:stretch>
            <a:fillRect/>
          </a:stretch>
        </p:blipFill>
        <p:spPr>
          <a:xfrm>
            <a:off x="120600" y="1258300"/>
            <a:ext cx="3337478" cy="324900"/>
          </a:xfrm>
          <a:prstGeom prst="rect">
            <a:avLst/>
          </a:prstGeom>
          <a:noFill/>
          <a:ln>
            <a:noFill/>
          </a:ln>
        </p:spPr>
      </p:pic>
      <p:pic>
        <p:nvPicPr>
          <p:cNvPr id="388" name="Google Shape;388;p65"/>
          <p:cNvPicPr preferRelativeResize="0"/>
          <p:nvPr/>
        </p:nvPicPr>
        <p:blipFill>
          <a:blip r:embed="rId4">
            <a:alphaModFix/>
          </a:blip>
          <a:stretch>
            <a:fillRect/>
          </a:stretch>
        </p:blipFill>
        <p:spPr>
          <a:xfrm>
            <a:off x="107225" y="1757674"/>
            <a:ext cx="3731076" cy="1003825"/>
          </a:xfrm>
          <a:prstGeom prst="rect">
            <a:avLst/>
          </a:prstGeom>
          <a:noFill/>
          <a:ln>
            <a:noFill/>
          </a:ln>
        </p:spPr>
      </p:pic>
      <p:pic>
        <p:nvPicPr>
          <p:cNvPr id="389" name="Google Shape;389;p65"/>
          <p:cNvPicPr preferRelativeResize="0"/>
          <p:nvPr/>
        </p:nvPicPr>
        <p:blipFill>
          <a:blip r:embed="rId5">
            <a:alphaModFix/>
          </a:blip>
          <a:stretch>
            <a:fillRect/>
          </a:stretch>
        </p:blipFill>
        <p:spPr>
          <a:xfrm>
            <a:off x="445750" y="2935975"/>
            <a:ext cx="2816375" cy="1874925"/>
          </a:xfrm>
          <a:prstGeom prst="rect">
            <a:avLst/>
          </a:prstGeom>
          <a:noFill/>
          <a:ln w="9525" cap="flat" cmpd="sng">
            <a:solidFill>
              <a:srgbClr val="000000"/>
            </a:solidFill>
            <a:prstDash val="solid"/>
            <a:round/>
            <a:headEnd type="none" w="sm" len="sm"/>
            <a:tailEnd type="none" w="sm" len="sm"/>
          </a:ln>
        </p:spPr>
      </p:pic>
      <p:pic>
        <p:nvPicPr>
          <p:cNvPr id="390" name="Google Shape;390;p65"/>
          <p:cNvPicPr preferRelativeResize="0"/>
          <p:nvPr/>
        </p:nvPicPr>
        <p:blipFill>
          <a:blip r:embed="rId6">
            <a:alphaModFix/>
          </a:blip>
          <a:stretch>
            <a:fillRect/>
          </a:stretch>
        </p:blipFill>
        <p:spPr>
          <a:xfrm>
            <a:off x="3980075" y="1252601"/>
            <a:ext cx="5004174" cy="2775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4"/>
        <p:cNvGrpSpPr/>
        <p:nvPr/>
      </p:nvGrpSpPr>
      <p:grpSpPr>
        <a:xfrm>
          <a:off x="0" y="0"/>
          <a:ext cx="0" cy="0"/>
          <a:chOff x="0" y="0"/>
          <a:chExt cx="0" cy="0"/>
        </a:xfrm>
      </p:grpSpPr>
      <p:sp>
        <p:nvSpPr>
          <p:cNvPr id="395" name="Google Shape;395;p66"/>
          <p:cNvSpPr txBox="1"/>
          <p:nvPr/>
        </p:nvSpPr>
        <p:spPr>
          <a:xfrm>
            <a:off x="2169850" y="258350"/>
            <a:ext cx="5901300" cy="324900"/>
          </a:xfrm>
          <a:prstGeom prst="rect">
            <a:avLst/>
          </a:prstGeom>
          <a:noFill/>
          <a:ln>
            <a:noFill/>
          </a:ln>
        </p:spPr>
        <p:txBody>
          <a:bodyPr spcFirstLastPara="1" wrap="square" lIns="68575" tIns="34275" rIns="68575" bIns="34275" anchor="t" anchorCtr="0">
            <a:noAutofit/>
          </a:bodyPr>
          <a:lstStyle/>
          <a:p>
            <a:pPr marL="0" marR="0" lvl="1" indent="0" algn="l" rtl="0">
              <a:lnSpc>
                <a:spcPct val="150000"/>
              </a:lnSpc>
              <a:spcBef>
                <a:spcPts val="0"/>
              </a:spcBef>
              <a:spcAft>
                <a:spcPts val="0"/>
              </a:spcAft>
              <a:buClr>
                <a:srgbClr val="C2B2A7"/>
              </a:buClr>
              <a:buSzPts val="1500"/>
              <a:buFont typeface="Arial"/>
              <a:buNone/>
            </a:pPr>
            <a:r>
              <a:rPr lang="en" sz="2100" b="1">
                <a:solidFill>
                  <a:schemeClr val="dk2"/>
                </a:solidFill>
                <a:latin typeface="Montserrat"/>
                <a:ea typeface="Montserrat"/>
                <a:cs typeface="Montserrat"/>
                <a:sym typeface="Montserrat"/>
              </a:rPr>
              <a:t>Construcción y evaluación de modelos: LDA Mallet</a:t>
            </a:r>
            <a:endParaRPr sz="2100" b="1">
              <a:solidFill>
                <a:schemeClr val="dk2"/>
              </a:solidFill>
              <a:highlight>
                <a:srgbClr val="FFD966"/>
              </a:highlight>
              <a:latin typeface="Montserrat"/>
              <a:ea typeface="Montserrat"/>
              <a:cs typeface="Montserrat"/>
              <a:sym typeface="Montserrat"/>
            </a:endParaRPr>
          </a:p>
          <a:p>
            <a:pPr marL="0" lvl="0" indent="0" algn="l" rtl="0">
              <a:lnSpc>
                <a:spcPct val="150000"/>
              </a:lnSpc>
              <a:spcBef>
                <a:spcPts val="900"/>
              </a:spcBef>
              <a:spcAft>
                <a:spcPts val="0"/>
              </a:spcAft>
              <a:buNone/>
            </a:pPr>
            <a:endParaRPr sz="2100" b="1">
              <a:solidFill>
                <a:schemeClr val="dk2"/>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a:solidFill>
                <a:schemeClr val="dk2"/>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a:solidFill>
                <a:schemeClr val="dk2"/>
              </a:solidFill>
              <a:latin typeface="Montserrat"/>
              <a:ea typeface="Montserrat"/>
              <a:cs typeface="Montserrat"/>
              <a:sym typeface="Montserrat"/>
            </a:endParaRPr>
          </a:p>
          <a:p>
            <a:pPr marL="0" marR="0" lvl="0" indent="0" algn="l" rtl="0">
              <a:lnSpc>
                <a:spcPct val="150000"/>
              </a:lnSpc>
              <a:spcBef>
                <a:spcPts val="900"/>
              </a:spcBef>
              <a:spcAft>
                <a:spcPts val="0"/>
              </a:spcAft>
              <a:buNone/>
            </a:pPr>
            <a:endParaRPr sz="2100" b="1">
              <a:solidFill>
                <a:schemeClr val="dk2"/>
              </a:solidFill>
              <a:highlight>
                <a:srgbClr val="FFD966"/>
              </a:highlight>
              <a:latin typeface="Montserrat"/>
              <a:ea typeface="Montserrat"/>
              <a:cs typeface="Montserrat"/>
              <a:sym typeface="Montserrat"/>
            </a:endParaRPr>
          </a:p>
          <a:p>
            <a:pPr marL="0" marR="0" lvl="1" indent="0" algn="l" rtl="0">
              <a:lnSpc>
                <a:spcPct val="150000"/>
              </a:lnSpc>
              <a:spcBef>
                <a:spcPts val="800"/>
              </a:spcBef>
              <a:spcAft>
                <a:spcPts val="0"/>
              </a:spcAft>
              <a:buClr>
                <a:srgbClr val="C2B2A7"/>
              </a:buClr>
              <a:buSzPts val="1400"/>
              <a:buFont typeface="Poppins"/>
              <a:buNone/>
            </a:pPr>
            <a:endParaRPr sz="2100" b="1" i="0" u="none" strike="noStrike" cap="none">
              <a:solidFill>
                <a:schemeClr val="dk2"/>
              </a:solidFill>
              <a:latin typeface="Montserrat"/>
              <a:ea typeface="Montserrat"/>
              <a:cs typeface="Montserrat"/>
              <a:sym typeface="Montserrat"/>
            </a:endParaRPr>
          </a:p>
          <a:p>
            <a:pPr marL="177800" marR="0" lvl="1" indent="0" algn="l" rtl="0">
              <a:lnSpc>
                <a:spcPct val="150000"/>
              </a:lnSpc>
              <a:spcBef>
                <a:spcPts val="400"/>
              </a:spcBef>
              <a:spcAft>
                <a:spcPts val="0"/>
              </a:spcAft>
              <a:buClr>
                <a:srgbClr val="C2B2A7"/>
              </a:buClr>
              <a:buSzPts val="1400"/>
              <a:buFont typeface="Poppins"/>
              <a:buNone/>
            </a:pPr>
            <a:endParaRPr sz="2100" b="1" i="0" u="none" strike="noStrike" cap="none">
              <a:solidFill>
                <a:schemeClr val="dk2"/>
              </a:solidFill>
              <a:latin typeface="Montserrat"/>
              <a:ea typeface="Montserrat"/>
              <a:cs typeface="Montserrat"/>
              <a:sym typeface="Montserrat"/>
            </a:endParaRPr>
          </a:p>
        </p:txBody>
      </p:sp>
      <p:pic>
        <p:nvPicPr>
          <p:cNvPr id="396" name="Google Shape;396;p66"/>
          <p:cNvPicPr preferRelativeResize="0"/>
          <p:nvPr/>
        </p:nvPicPr>
        <p:blipFill>
          <a:blip r:embed="rId3">
            <a:alphaModFix/>
          </a:blip>
          <a:stretch>
            <a:fillRect/>
          </a:stretch>
        </p:blipFill>
        <p:spPr>
          <a:xfrm>
            <a:off x="55525" y="1557625"/>
            <a:ext cx="4626826" cy="461000"/>
          </a:xfrm>
          <a:prstGeom prst="rect">
            <a:avLst/>
          </a:prstGeom>
          <a:noFill/>
          <a:ln>
            <a:noFill/>
          </a:ln>
        </p:spPr>
      </p:pic>
      <p:pic>
        <p:nvPicPr>
          <p:cNvPr id="397" name="Google Shape;397;p66"/>
          <p:cNvPicPr preferRelativeResize="0"/>
          <p:nvPr/>
        </p:nvPicPr>
        <p:blipFill>
          <a:blip r:embed="rId4">
            <a:alphaModFix/>
          </a:blip>
          <a:stretch>
            <a:fillRect/>
          </a:stretch>
        </p:blipFill>
        <p:spPr>
          <a:xfrm>
            <a:off x="459250" y="2227675"/>
            <a:ext cx="2859750" cy="1898425"/>
          </a:xfrm>
          <a:prstGeom prst="rect">
            <a:avLst/>
          </a:prstGeom>
          <a:noFill/>
          <a:ln w="9525" cap="flat" cmpd="sng">
            <a:solidFill>
              <a:srgbClr val="000000"/>
            </a:solidFill>
            <a:prstDash val="solid"/>
            <a:round/>
            <a:headEnd type="none" w="sm" len="sm"/>
            <a:tailEnd type="none" w="sm" len="sm"/>
          </a:ln>
        </p:spPr>
      </p:pic>
      <p:pic>
        <p:nvPicPr>
          <p:cNvPr id="398" name="Google Shape;398;p66"/>
          <p:cNvPicPr preferRelativeResize="0"/>
          <p:nvPr/>
        </p:nvPicPr>
        <p:blipFill>
          <a:blip r:embed="rId5">
            <a:alphaModFix/>
          </a:blip>
          <a:stretch>
            <a:fillRect/>
          </a:stretch>
        </p:blipFill>
        <p:spPr>
          <a:xfrm>
            <a:off x="4900600" y="1036625"/>
            <a:ext cx="3819952" cy="1745251"/>
          </a:xfrm>
          <a:prstGeom prst="rect">
            <a:avLst/>
          </a:prstGeom>
          <a:noFill/>
          <a:ln w="9525" cap="flat" cmpd="sng">
            <a:solidFill>
              <a:srgbClr val="000000"/>
            </a:solidFill>
            <a:prstDash val="solid"/>
            <a:round/>
            <a:headEnd type="none" w="sm" len="sm"/>
            <a:tailEnd type="none" w="sm" len="sm"/>
          </a:ln>
        </p:spPr>
      </p:pic>
      <p:pic>
        <p:nvPicPr>
          <p:cNvPr id="399" name="Google Shape;399;p66"/>
          <p:cNvPicPr preferRelativeResize="0"/>
          <p:nvPr/>
        </p:nvPicPr>
        <p:blipFill>
          <a:blip r:embed="rId6">
            <a:alphaModFix/>
          </a:blip>
          <a:stretch>
            <a:fillRect/>
          </a:stretch>
        </p:blipFill>
        <p:spPr>
          <a:xfrm>
            <a:off x="4900600" y="3130275"/>
            <a:ext cx="3819951" cy="150108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7"/>
          <p:cNvSpPr txBox="1"/>
          <p:nvPr/>
        </p:nvSpPr>
        <p:spPr>
          <a:xfrm>
            <a:off x="2098500" y="145350"/>
            <a:ext cx="5884800" cy="757500"/>
          </a:xfrm>
          <a:prstGeom prst="rect">
            <a:avLst/>
          </a:prstGeom>
          <a:noFill/>
          <a:ln>
            <a:noFill/>
          </a:ln>
        </p:spPr>
        <p:txBody>
          <a:bodyPr spcFirstLastPara="1" wrap="square" lIns="68575" tIns="34275" rIns="68575" bIns="34275" anchor="ctr" anchorCtr="0">
            <a:normAutofit/>
          </a:bodyPr>
          <a:lstStyle/>
          <a:p>
            <a:pPr marL="0" marR="0" lvl="0" indent="0" algn="ctr" rtl="0">
              <a:lnSpc>
                <a:spcPct val="100000"/>
              </a:lnSpc>
              <a:spcBef>
                <a:spcPts val="0"/>
              </a:spcBef>
              <a:spcAft>
                <a:spcPts val="0"/>
              </a:spcAft>
              <a:buClr>
                <a:srgbClr val="DF284A"/>
              </a:buClr>
              <a:buSzPts val="3600"/>
              <a:buFont typeface="Poppins"/>
              <a:buNone/>
            </a:pPr>
            <a:r>
              <a:rPr lang="en" sz="2100" b="1">
                <a:solidFill>
                  <a:srgbClr val="DF284A"/>
                </a:solidFill>
                <a:latin typeface="Montserrat"/>
                <a:ea typeface="Montserrat"/>
                <a:cs typeface="Montserrat"/>
                <a:sym typeface="Montserrat"/>
              </a:rPr>
              <a:t>Tópicos</a:t>
            </a:r>
            <a:endParaRPr sz="2100" b="1">
              <a:latin typeface="Montserrat"/>
              <a:ea typeface="Montserrat"/>
              <a:cs typeface="Montserrat"/>
              <a:sym typeface="Montserrat"/>
            </a:endParaRPr>
          </a:p>
        </p:txBody>
      </p:sp>
      <p:sp>
        <p:nvSpPr>
          <p:cNvPr id="406" name="Google Shape;406;p67"/>
          <p:cNvSpPr/>
          <p:nvPr/>
        </p:nvSpPr>
        <p:spPr>
          <a:xfrm>
            <a:off x="2826851" y="1064175"/>
            <a:ext cx="1080278" cy="1294344"/>
          </a:xfrm>
          <a:custGeom>
            <a:avLst/>
            <a:gdLst/>
            <a:ahLst/>
            <a:cxnLst/>
            <a:rect l="l" t="t" r="r" b="b"/>
            <a:pathLst>
              <a:path w="1895225" h="1648846" extrusionOk="0">
                <a:moveTo>
                  <a:pt x="947612" y="0"/>
                </a:moveTo>
                <a:lnTo>
                  <a:pt x="1895224" y="358625"/>
                </a:lnTo>
                <a:lnTo>
                  <a:pt x="1895224" y="1290222"/>
                </a:lnTo>
                <a:lnTo>
                  <a:pt x="947613" y="1648846"/>
                </a:lnTo>
                <a:lnTo>
                  <a:pt x="1" y="1290222"/>
                </a:lnTo>
                <a:lnTo>
                  <a:pt x="1" y="358625"/>
                </a:lnTo>
                <a:lnTo>
                  <a:pt x="947612" y="0"/>
                </a:lnTo>
                <a:close/>
              </a:path>
            </a:pathLst>
          </a:custGeom>
          <a:solidFill>
            <a:srgbClr val="DF284A"/>
          </a:solidFill>
          <a:ln w="12700" cap="flat" cmpd="sng">
            <a:solidFill>
              <a:srgbClr val="FFFFFF"/>
            </a:solidFill>
            <a:prstDash val="solid"/>
            <a:miter lim="800000"/>
            <a:headEnd type="none" w="sm" len="sm"/>
            <a:tailEnd type="none" w="sm" len="sm"/>
          </a:ln>
        </p:spPr>
        <p:txBody>
          <a:bodyPr spcFirstLastPara="1" wrap="square" lIns="364150" tIns="392950" rIns="364150" bIns="392950" anchor="ctr" anchorCtr="0">
            <a:noAutofit/>
          </a:bodyPr>
          <a:lstStyle/>
          <a:p>
            <a:pPr marL="0" marR="0" lvl="0" indent="0" algn="ctr" rtl="0">
              <a:lnSpc>
                <a:spcPct val="90000"/>
              </a:lnSpc>
              <a:spcBef>
                <a:spcPts val="0"/>
              </a:spcBef>
              <a:spcAft>
                <a:spcPts val="0"/>
              </a:spcAft>
              <a:buClr>
                <a:srgbClr val="FFFFFF"/>
              </a:buClr>
              <a:buSzPts val="4500"/>
              <a:buFont typeface="Calibri"/>
              <a:buNone/>
            </a:pPr>
            <a:r>
              <a:rPr lang="en" sz="4500">
                <a:solidFill>
                  <a:srgbClr val="FFFFFF"/>
                </a:solidFill>
                <a:latin typeface="Calibri"/>
                <a:ea typeface="Calibri"/>
                <a:cs typeface="Calibri"/>
                <a:sym typeface="Calibri"/>
              </a:rPr>
              <a:t>1</a:t>
            </a:r>
            <a:endParaRPr sz="1100"/>
          </a:p>
        </p:txBody>
      </p:sp>
      <p:sp>
        <p:nvSpPr>
          <p:cNvPr id="407" name="Google Shape;407;p67"/>
          <p:cNvSpPr/>
          <p:nvPr/>
        </p:nvSpPr>
        <p:spPr>
          <a:xfrm>
            <a:off x="3942178" y="1322971"/>
            <a:ext cx="1390660" cy="776095"/>
          </a:xfrm>
          <a:custGeom>
            <a:avLst/>
            <a:gdLst/>
            <a:ahLst/>
            <a:cxnLst/>
            <a:rect l="l" t="t" r="r" b="b"/>
            <a:pathLst>
              <a:path w="2115072" h="1137135" extrusionOk="0">
                <a:moveTo>
                  <a:pt x="0" y="0"/>
                </a:moveTo>
                <a:lnTo>
                  <a:pt x="2115072" y="0"/>
                </a:lnTo>
                <a:lnTo>
                  <a:pt x="2115072" y="1137135"/>
                </a:lnTo>
                <a:lnTo>
                  <a:pt x="0" y="1137135"/>
                </a:lnTo>
                <a:lnTo>
                  <a:pt x="0" y="0"/>
                </a:lnTo>
                <a:close/>
              </a:path>
            </a:pathLst>
          </a:custGeom>
          <a:noFill/>
          <a:ln>
            <a:noFill/>
          </a:ln>
        </p:spPr>
        <p:txBody>
          <a:bodyPr spcFirstLastPara="1" wrap="square" lIns="71450" tIns="71450" rIns="71450" bIns="71450" anchor="ctr" anchorCtr="0">
            <a:noAutofit/>
          </a:bodyPr>
          <a:lstStyle/>
          <a:p>
            <a:pPr marL="0" marR="0" lvl="0" indent="0" algn="l" rtl="0">
              <a:lnSpc>
                <a:spcPct val="90000"/>
              </a:lnSpc>
              <a:spcBef>
                <a:spcPts val="0"/>
              </a:spcBef>
              <a:spcAft>
                <a:spcPts val="0"/>
              </a:spcAft>
              <a:buClr>
                <a:srgbClr val="001B5D"/>
              </a:buClr>
              <a:buSzPts val="1900"/>
              <a:buFont typeface="Calibri"/>
              <a:buNone/>
            </a:pPr>
            <a:r>
              <a:rPr lang="en" sz="1500">
                <a:solidFill>
                  <a:srgbClr val="001B5D"/>
                </a:solidFill>
                <a:latin typeface="Calibri"/>
                <a:ea typeface="Calibri"/>
                <a:cs typeface="Calibri"/>
                <a:sym typeface="Calibri"/>
              </a:rPr>
              <a:t>Mal sabor de la comida, platillos de mal gusto</a:t>
            </a:r>
            <a:r>
              <a:rPr lang="en" sz="1900">
                <a:solidFill>
                  <a:srgbClr val="001B5D"/>
                </a:solidFill>
                <a:latin typeface="Calibri"/>
                <a:ea typeface="Calibri"/>
                <a:cs typeface="Calibri"/>
                <a:sym typeface="Calibri"/>
              </a:rPr>
              <a:t>.</a:t>
            </a:r>
            <a:endParaRPr sz="1100"/>
          </a:p>
        </p:txBody>
      </p:sp>
      <p:sp>
        <p:nvSpPr>
          <p:cNvPr id="408" name="Google Shape;408;p67"/>
          <p:cNvSpPr/>
          <p:nvPr/>
        </p:nvSpPr>
        <p:spPr>
          <a:xfrm>
            <a:off x="1657775" y="1064175"/>
            <a:ext cx="1080278" cy="1294344"/>
          </a:xfrm>
          <a:custGeom>
            <a:avLst/>
            <a:gdLst/>
            <a:ahLst/>
            <a:cxnLst/>
            <a:rect l="l" t="t" r="r" b="b"/>
            <a:pathLst>
              <a:path w="1895225" h="1648846" extrusionOk="0">
                <a:moveTo>
                  <a:pt x="947612" y="0"/>
                </a:moveTo>
                <a:lnTo>
                  <a:pt x="1895224" y="358625"/>
                </a:lnTo>
                <a:lnTo>
                  <a:pt x="1895224" y="1290222"/>
                </a:lnTo>
                <a:lnTo>
                  <a:pt x="947613" y="1648846"/>
                </a:lnTo>
                <a:lnTo>
                  <a:pt x="1" y="1290222"/>
                </a:lnTo>
                <a:lnTo>
                  <a:pt x="1" y="358625"/>
                </a:lnTo>
                <a:lnTo>
                  <a:pt x="947612" y="0"/>
                </a:lnTo>
                <a:close/>
              </a:path>
            </a:pathLst>
          </a:custGeom>
          <a:solidFill>
            <a:srgbClr val="001B5D"/>
          </a:solidFill>
          <a:ln w="12700" cap="flat" cmpd="sng">
            <a:solidFill>
              <a:srgbClr val="FFFFFF"/>
            </a:solidFill>
            <a:prstDash val="solid"/>
            <a:miter lim="800000"/>
            <a:headEnd type="none" w="sm" len="sm"/>
            <a:tailEnd type="none" w="sm" len="sm"/>
          </a:ln>
        </p:spPr>
        <p:txBody>
          <a:bodyPr spcFirstLastPara="1" wrap="square" lIns="192700" tIns="221500" rIns="192700" bIns="221500" anchor="ctr" anchorCtr="0">
            <a:noAutofit/>
          </a:bodyPr>
          <a:lstStyle/>
          <a:p>
            <a:pPr marL="0" marR="0" lvl="0" indent="0" algn="ctr" rtl="0">
              <a:lnSpc>
                <a:spcPct val="90000"/>
              </a:lnSpc>
              <a:spcBef>
                <a:spcPts val="0"/>
              </a:spcBef>
              <a:spcAft>
                <a:spcPts val="0"/>
              </a:spcAft>
              <a:buClr>
                <a:srgbClr val="FFFFFF"/>
              </a:buClr>
              <a:buSzPts val="4500"/>
              <a:buFont typeface="Calibri"/>
              <a:buNone/>
            </a:pPr>
            <a:r>
              <a:rPr lang="en" sz="4500">
                <a:solidFill>
                  <a:srgbClr val="FFFFFF"/>
                </a:solidFill>
                <a:latin typeface="Calibri"/>
                <a:ea typeface="Calibri"/>
                <a:cs typeface="Calibri"/>
                <a:sym typeface="Calibri"/>
              </a:rPr>
              <a:t>0</a:t>
            </a:r>
            <a:endParaRPr sz="4500">
              <a:solidFill>
                <a:srgbClr val="FFFFFF"/>
              </a:solidFill>
              <a:latin typeface="Calibri"/>
              <a:ea typeface="Calibri"/>
              <a:cs typeface="Calibri"/>
              <a:sym typeface="Calibri"/>
            </a:endParaRPr>
          </a:p>
        </p:txBody>
      </p:sp>
      <p:sp>
        <p:nvSpPr>
          <p:cNvPr id="409" name="Google Shape;409;p67"/>
          <p:cNvSpPr/>
          <p:nvPr/>
        </p:nvSpPr>
        <p:spPr>
          <a:xfrm>
            <a:off x="2247142" y="2726760"/>
            <a:ext cx="1080278" cy="1294344"/>
          </a:xfrm>
          <a:custGeom>
            <a:avLst/>
            <a:gdLst/>
            <a:ahLst/>
            <a:cxnLst/>
            <a:rect l="l" t="t" r="r" b="b"/>
            <a:pathLst>
              <a:path w="1895225" h="1648846" extrusionOk="0">
                <a:moveTo>
                  <a:pt x="947612" y="0"/>
                </a:moveTo>
                <a:lnTo>
                  <a:pt x="1895224" y="358625"/>
                </a:lnTo>
                <a:lnTo>
                  <a:pt x="1895224" y="1290222"/>
                </a:lnTo>
                <a:lnTo>
                  <a:pt x="947613" y="1648846"/>
                </a:lnTo>
                <a:lnTo>
                  <a:pt x="1" y="1290222"/>
                </a:lnTo>
                <a:lnTo>
                  <a:pt x="1" y="358625"/>
                </a:lnTo>
                <a:lnTo>
                  <a:pt x="947612" y="0"/>
                </a:lnTo>
                <a:close/>
              </a:path>
            </a:pathLst>
          </a:custGeom>
          <a:solidFill>
            <a:srgbClr val="DF284A"/>
          </a:solidFill>
          <a:ln w="12700" cap="flat" cmpd="sng">
            <a:solidFill>
              <a:srgbClr val="FFFFFF"/>
            </a:solidFill>
            <a:prstDash val="solid"/>
            <a:miter lim="800000"/>
            <a:headEnd type="none" w="sm" len="sm"/>
            <a:tailEnd type="none" w="sm" len="sm"/>
          </a:ln>
        </p:spPr>
        <p:txBody>
          <a:bodyPr spcFirstLastPara="1" wrap="square" lIns="364150" tIns="392950" rIns="364150" bIns="392950" anchor="ctr" anchorCtr="0">
            <a:noAutofit/>
          </a:bodyPr>
          <a:lstStyle/>
          <a:p>
            <a:pPr marL="0" marR="0" lvl="0" indent="0" algn="ctr" rtl="0">
              <a:lnSpc>
                <a:spcPct val="90000"/>
              </a:lnSpc>
              <a:spcBef>
                <a:spcPts val="0"/>
              </a:spcBef>
              <a:spcAft>
                <a:spcPts val="0"/>
              </a:spcAft>
              <a:buClr>
                <a:srgbClr val="FFFFFF"/>
              </a:buClr>
              <a:buSzPts val="4500"/>
              <a:buFont typeface="Calibri"/>
              <a:buNone/>
            </a:pPr>
            <a:r>
              <a:rPr lang="en" sz="4500">
                <a:solidFill>
                  <a:srgbClr val="FFFFFF"/>
                </a:solidFill>
                <a:latin typeface="Calibri"/>
                <a:ea typeface="Calibri"/>
                <a:cs typeface="Calibri"/>
                <a:sym typeface="Calibri"/>
              </a:rPr>
              <a:t>2</a:t>
            </a:r>
            <a:endParaRPr sz="1100"/>
          </a:p>
        </p:txBody>
      </p:sp>
      <p:sp>
        <p:nvSpPr>
          <p:cNvPr id="410" name="Google Shape;410;p67"/>
          <p:cNvSpPr/>
          <p:nvPr/>
        </p:nvSpPr>
        <p:spPr>
          <a:xfrm>
            <a:off x="858584" y="2985556"/>
            <a:ext cx="1345800" cy="776095"/>
          </a:xfrm>
          <a:custGeom>
            <a:avLst/>
            <a:gdLst/>
            <a:ahLst/>
            <a:cxnLst/>
            <a:rect l="l" t="t" r="r" b="b"/>
            <a:pathLst>
              <a:path w="2046844" h="1137135" extrusionOk="0">
                <a:moveTo>
                  <a:pt x="0" y="0"/>
                </a:moveTo>
                <a:lnTo>
                  <a:pt x="2046844" y="0"/>
                </a:lnTo>
                <a:lnTo>
                  <a:pt x="2046844" y="1137135"/>
                </a:lnTo>
                <a:lnTo>
                  <a:pt x="0" y="1137135"/>
                </a:lnTo>
                <a:lnTo>
                  <a:pt x="0" y="0"/>
                </a:lnTo>
                <a:close/>
              </a:path>
            </a:pathLst>
          </a:custGeom>
          <a:noFill/>
          <a:ln>
            <a:noFill/>
          </a:ln>
        </p:spPr>
        <p:txBody>
          <a:bodyPr spcFirstLastPara="1" wrap="square" lIns="71450" tIns="71450" rIns="71450" bIns="71450" anchor="ctr" anchorCtr="0">
            <a:noAutofit/>
          </a:bodyPr>
          <a:lstStyle/>
          <a:p>
            <a:pPr marL="0" marR="0" lvl="0" indent="0" algn="r" rtl="0">
              <a:lnSpc>
                <a:spcPct val="90000"/>
              </a:lnSpc>
              <a:spcBef>
                <a:spcPts val="0"/>
              </a:spcBef>
              <a:spcAft>
                <a:spcPts val="0"/>
              </a:spcAft>
              <a:buClr>
                <a:srgbClr val="001B5D"/>
              </a:buClr>
              <a:buSzPts val="1900"/>
              <a:buFont typeface="Calibri"/>
              <a:buNone/>
            </a:pPr>
            <a:r>
              <a:rPr lang="en" sz="1500">
                <a:solidFill>
                  <a:srgbClr val="001B5D"/>
                </a:solidFill>
                <a:latin typeface="Calibri"/>
                <a:ea typeface="Calibri"/>
                <a:cs typeface="Calibri"/>
                <a:sym typeface="Calibri"/>
              </a:rPr>
              <a:t>Atención mala y/o servicio pésimo</a:t>
            </a:r>
            <a:r>
              <a:rPr lang="en" sz="1900">
                <a:solidFill>
                  <a:srgbClr val="001B5D"/>
                </a:solidFill>
                <a:latin typeface="Calibri"/>
                <a:ea typeface="Calibri"/>
                <a:cs typeface="Calibri"/>
                <a:sym typeface="Calibri"/>
              </a:rPr>
              <a:t>.</a:t>
            </a:r>
            <a:endParaRPr sz="1100"/>
          </a:p>
        </p:txBody>
      </p:sp>
      <p:sp>
        <p:nvSpPr>
          <p:cNvPr id="411" name="Google Shape;411;p67"/>
          <p:cNvSpPr/>
          <p:nvPr/>
        </p:nvSpPr>
        <p:spPr>
          <a:xfrm>
            <a:off x="3416217" y="2726760"/>
            <a:ext cx="1080278" cy="1294344"/>
          </a:xfrm>
          <a:custGeom>
            <a:avLst/>
            <a:gdLst/>
            <a:ahLst/>
            <a:cxnLst/>
            <a:rect l="l" t="t" r="r" b="b"/>
            <a:pathLst>
              <a:path w="1895225" h="1648846" extrusionOk="0">
                <a:moveTo>
                  <a:pt x="947612" y="0"/>
                </a:moveTo>
                <a:lnTo>
                  <a:pt x="1895224" y="358625"/>
                </a:lnTo>
                <a:lnTo>
                  <a:pt x="1895224" y="1290222"/>
                </a:lnTo>
                <a:lnTo>
                  <a:pt x="947613" y="1648846"/>
                </a:lnTo>
                <a:lnTo>
                  <a:pt x="1" y="1290222"/>
                </a:lnTo>
                <a:lnTo>
                  <a:pt x="1" y="358625"/>
                </a:lnTo>
                <a:lnTo>
                  <a:pt x="947612" y="0"/>
                </a:lnTo>
                <a:close/>
              </a:path>
            </a:pathLst>
          </a:custGeom>
          <a:solidFill>
            <a:srgbClr val="001B5D"/>
          </a:solidFill>
          <a:ln w="12700" cap="flat" cmpd="sng">
            <a:solidFill>
              <a:srgbClr val="FFFFFF"/>
            </a:solidFill>
            <a:prstDash val="solid"/>
            <a:miter lim="800000"/>
            <a:headEnd type="none" w="sm" len="sm"/>
            <a:tailEnd type="none" w="sm" len="sm"/>
          </a:ln>
        </p:spPr>
        <p:txBody>
          <a:bodyPr spcFirstLastPara="1" wrap="square" lIns="192700" tIns="221500" rIns="192700" bIns="221500" anchor="ctr" anchorCtr="0">
            <a:noAutofit/>
          </a:bodyPr>
          <a:lstStyle/>
          <a:p>
            <a:pPr marL="0" marR="0" lvl="0" indent="0" algn="ctr" rtl="0">
              <a:lnSpc>
                <a:spcPct val="90000"/>
              </a:lnSpc>
              <a:spcBef>
                <a:spcPts val="0"/>
              </a:spcBef>
              <a:spcAft>
                <a:spcPts val="0"/>
              </a:spcAft>
              <a:buClr>
                <a:srgbClr val="FFFFFF"/>
              </a:buClr>
              <a:buSzPts val="4500"/>
              <a:buFont typeface="Calibri"/>
              <a:buNone/>
            </a:pPr>
            <a:r>
              <a:rPr lang="en" sz="4500">
                <a:solidFill>
                  <a:srgbClr val="FFFFFF"/>
                </a:solidFill>
                <a:latin typeface="Calibri"/>
                <a:ea typeface="Calibri"/>
                <a:cs typeface="Calibri"/>
                <a:sym typeface="Calibri"/>
              </a:rPr>
              <a:t>3</a:t>
            </a:r>
            <a:endParaRPr sz="1100"/>
          </a:p>
        </p:txBody>
      </p:sp>
      <p:sp>
        <p:nvSpPr>
          <p:cNvPr id="412" name="Google Shape;412;p67"/>
          <p:cNvSpPr/>
          <p:nvPr/>
        </p:nvSpPr>
        <p:spPr>
          <a:xfrm>
            <a:off x="325250" y="1359501"/>
            <a:ext cx="1390660" cy="773252"/>
          </a:xfrm>
          <a:custGeom>
            <a:avLst/>
            <a:gdLst/>
            <a:ahLst/>
            <a:cxnLst/>
            <a:rect l="l" t="t" r="r" b="b"/>
            <a:pathLst>
              <a:path w="2115072" h="1137135" extrusionOk="0">
                <a:moveTo>
                  <a:pt x="0" y="0"/>
                </a:moveTo>
                <a:lnTo>
                  <a:pt x="2115072" y="0"/>
                </a:lnTo>
                <a:lnTo>
                  <a:pt x="2115072" y="1137135"/>
                </a:lnTo>
                <a:lnTo>
                  <a:pt x="0" y="1137135"/>
                </a:lnTo>
                <a:lnTo>
                  <a:pt x="0" y="0"/>
                </a:lnTo>
                <a:close/>
              </a:path>
            </a:pathLst>
          </a:custGeom>
          <a:noFill/>
          <a:ln>
            <a:noFill/>
          </a:ln>
        </p:spPr>
        <p:txBody>
          <a:bodyPr spcFirstLastPara="1" wrap="square" lIns="71450" tIns="71450" rIns="71450" bIns="71450" anchor="ctr" anchorCtr="0">
            <a:noAutofit/>
          </a:bodyPr>
          <a:lstStyle/>
          <a:p>
            <a:pPr marL="0" marR="0" lvl="0" indent="0" algn="l" rtl="0">
              <a:lnSpc>
                <a:spcPct val="90000"/>
              </a:lnSpc>
              <a:spcBef>
                <a:spcPts val="0"/>
              </a:spcBef>
              <a:spcAft>
                <a:spcPts val="0"/>
              </a:spcAft>
              <a:buClr>
                <a:srgbClr val="E00C49"/>
              </a:buClr>
              <a:buSzPts val="1900"/>
              <a:buFont typeface="Calibri"/>
              <a:buNone/>
            </a:pPr>
            <a:r>
              <a:rPr lang="en" sz="1500">
                <a:solidFill>
                  <a:srgbClr val="E00C49"/>
                </a:solidFill>
                <a:latin typeface="Calibri"/>
                <a:ea typeface="Calibri"/>
                <a:cs typeface="Calibri"/>
                <a:sym typeface="Calibri"/>
              </a:rPr>
              <a:t>Inconformidad con el tiempo de llegada del pedido.</a:t>
            </a:r>
            <a:endParaRPr sz="1500">
              <a:solidFill>
                <a:srgbClr val="E00C49"/>
              </a:solidFill>
              <a:latin typeface="Calibri"/>
              <a:ea typeface="Calibri"/>
              <a:cs typeface="Calibri"/>
              <a:sym typeface="Calibri"/>
            </a:endParaRPr>
          </a:p>
        </p:txBody>
      </p:sp>
      <p:sp>
        <p:nvSpPr>
          <p:cNvPr id="413" name="Google Shape;413;p67"/>
          <p:cNvSpPr/>
          <p:nvPr/>
        </p:nvSpPr>
        <p:spPr>
          <a:xfrm>
            <a:off x="4748256" y="3052059"/>
            <a:ext cx="1390660" cy="773252"/>
          </a:xfrm>
          <a:custGeom>
            <a:avLst/>
            <a:gdLst/>
            <a:ahLst/>
            <a:cxnLst/>
            <a:rect l="l" t="t" r="r" b="b"/>
            <a:pathLst>
              <a:path w="2115072" h="1137135" extrusionOk="0">
                <a:moveTo>
                  <a:pt x="0" y="0"/>
                </a:moveTo>
                <a:lnTo>
                  <a:pt x="2115072" y="0"/>
                </a:lnTo>
                <a:lnTo>
                  <a:pt x="2115072" y="1137135"/>
                </a:lnTo>
                <a:lnTo>
                  <a:pt x="0" y="1137135"/>
                </a:lnTo>
                <a:lnTo>
                  <a:pt x="0" y="0"/>
                </a:lnTo>
                <a:close/>
              </a:path>
            </a:pathLst>
          </a:custGeom>
          <a:noFill/>
          <a:ln>
            <a:noFill/>
          </a:ln>
        </p:spPr>
        <p:txBody>
          <a:bodyPr spcFirstLastPara="1" wrap="square" lIns="71450" tIns="71450" rIns="71450" bIns="71450" anchor="ctr" anchorCtr="0">
            <a:noAutofit/>
          </a:bodyPr>
          <a:lstStyle/>
          <a:p>
            <a:pPr marL="0" marR="0" lvl="0" indent="0" algn="l" rtl="0">
              <a:lnSpc>
                <a:spcPct val="90000"/>
              </a:lnSpc>
              <a:spcBef>
                <a:spcPts val="0"/>
              </a:spcBef>
              <a:spcAft>
                <a:spcPts val="0"/>
              </a:spcAft>
              <a:buClr>
                <a:srgbClr val="E00C49"/>
              </a:buClr>
              <a:buSzPts val="1900"/>
              <a:buFont typeface="Calibri"/>
              <a:buNone/>
            </a:pPr>
            <a:r>
              <a:rPr lang="en" sz="1500">
                <a:solidFill>
                  <a:srgbClr val="E00C49"/>
                </a:solidFill>
                <a:latin typeface="Calibri"/>
                <a:ea typeface="Calibri"/>
                <a:cs typeface="Calibri"/>
                <a:sym typeface="Calibri"/>
              </a:rPr>
              <a:t>Lugar o forma de servir la comida poco agradable, mala relación calidad precio.</a:t>
            </a:r>
            <a:endParaRPr sz="1500"/>
          </a:p>
        </p:txBody>
      </p:sp>
      <p:pic>
        <p:nvPicPr>
          <p:cNvPr id="414" name="Google Shape;414;p67"/>
          <p:cNvPicPr preferRelativeResize="0"/>
          <p:nvPr/>
        </p:nvPicPr>
        <p:blipFill>
          <a:blip r:embed="rId3">
            <a:alphaModFix/>
          </a:blip>
          <a:stretch>
            <a:fillRect/>
          </a:stretch>
        </p:blipFill>
        <p:spPr>
          <a:xfrm>
            <a:off x="6231875" y="1692025"/>
            <a:ext cx="2463725" cy="16538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8"/>
          <p:cNvSpPr txBox="1"/>
          <p:nvPr/>
        </p:nvSpPr>
        <p:spPr>
          <a:xfrm>
            <a:off x="2008425" y="383100"/>
            <a:ext cx="6535282" cy="324900"/>
          </a:xfrm>
          <a:prstGeom prst="rect">
            <a:avLst/>
          </a:prstGeom>
          <a:noFill/>
          <a:ln>
            <a:noFill/>
          </a:ln>
        </p:spPr>
        <p:txBody>
          <a:bodyPr spcFirstLastPara="1" wrap="square" lIns="68575" tIns="34275" rIns="68575" bIns="34275" anchor="t" anchorCtr="0">
            <a:noAutofit/>
          </a:bodyPr>
          <a:lstStyle/>
          <a:p>
            <a:pPr marL="0" marR="0" lvl="1" indent="0" algn="l" rtl="0">
              <a:lnSpc>
                <a:spcPct val="150000"/>
              </a:lnSpc>
              <a:spcBef>
                <a:spcPts val="0"/>
              </a:spcBef>
              <a:spcAft>
                <a:spcPts val="0"/>
              </a:spcAft>
              <a:buClr>
                <a:srgbClr val="C2B2A7"/>
              </a:buClr>
              <a:buSzPts val="1500"/>
              <a:buFont typeface="Arial"/>
              <a:buNone/>
            </a:pPr>
            <a:r>
              <a:rPr lang="en" sz="2100" b="1" dirty="0">
                <a:solidFill>
                  <a:srgbClr val="FF0000"/>
                </a:solidFill>
                <a:latin typeface="Montserrat"/>
                <a:ea typeface="Montserrat"/>
                <a:cs typeface="Montserrat"/>
                <a:sym typeface="Montserrat"/>
              </a:rPr>
              <a:t>ANÁLISIS DE TÓPICOS PARA SEÑOR LIMÓN</a:t>
            </a:r>
            <a:endParaRPr sz="2100" b="1" dirty="0">
              <a:solidFill>
                <a:srgbClr val="FF0000"/>
              </a:solidFill>
              <a:highlight>
                <a:srgbClr val="FFD966"/>
              </a:highlight>
              <a:latin typeface="Montserrat"/>
              <a:ea typeface="Montserrat"/>
              <a:cs typeface="Montserrat"/>
              <a:sym typeface="Montserrat"/>
            </a:endParaRPr>
          </a:p>
          <a:p>
            <a:pPr marL="0" lvl="0" indent="0" algn="l" rtl="0">
              <a:lnSpc>
                <a:spcPct val="150000"/>
              </a:lnSpc>
              <a:spcBef>
                <a:spcPts val="900"/>
              </a:spcBef>
              <a:spcAft>
                <a:spcPts val="0"/>
              </a:spcAft>
              <a:buNone/>
            </a:pPr>
            <a:endParaRPr sz="2100" b="1" dirty="0">
              <a:solidFill>
                <a:srgbClr val="FF0000"/>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dirty="0">
              <a:solidFill>
                <a:srgbClr val="FF0000"/>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dirty="0">
              <a:solidFill>
                <a:srgbClr val="FF0000"/>
              </a:solidFill>
              <a:latin typeface="Montserrat"/>
              <a:ea typeface="Montserrat"/>
              <a:cs typeface="Montserrat"/>
              <a:sym typeface="Montserrat"/>
            </a:endParaRPr>
          </a:p>
          <a:p>
            <a:pPr marL="0" marR="0" lvl="0" indent="0" algn="l" rtl="0">
              <a:lnSpc>
                <a:spcPct val="150000"/>
              </a:lnSpc>
              <a:spcBef>
                <a:spcPts val="900"/>
              </a:spcBef>
              <a:spcAft>
                <a:spcPts val="0"/>
              </a:spcAft>
              <a:buNone/>
            </a:pPr>
            <a:endParaRPr sz="2100" b="1" dirty="0">
              <a:solidFill>
                <a:srgbClr val="FF0000"/>
              </a:solidFill>
              <a:highlight>
                <a:srgbClr val="FFD966"/>
              </a:highlight>
              <a:latin typeface="Montserrat"/>
              <a:ea typeface="Montserrat"/>
              <a:cs typeface="Montserrat"/>
              <a:sym typeface="Montserrat"/>
            </a:endParaRPr>
          </a:p>
          <a:p>
            <a:pPr marL="0" marR="0" lvl="1" indent="0" algn="l" rtl="0">
              <a:lnSpc>
                <a:spcPct val="150000"/>
              </a:lnSpc>
              <a:spcBef>
                <a:spcPts val="800"/>
              </a:spcBef>
              <a:spcAft>
                <a:spcPts val="0"/>
              </a:spcAft>
              <a:buClr>
                <a:srgbClr val="C2B2A7"/>
              </a:buClr>
              <a:buSzPts val="1400"/>
              <a:buFont typeface="Poppins"/>
              <a:buNone/>
            </a:pPr>
            <a:endParaRPr sz="2100" b="1" i="0" u="none" strike="noStrike" cap="none" dirty="0">
              <a:solidFill>
                <a:srgbClr val="FF0000"/>
              </a:solidFill>
              <a:latin typeface="Montserrat"/>
              <a:ea typeface="Montserrat"/>
              <a:cs typeface="Montserrat"/>
              <a:sym typeface="Montserrat"/>
            </a:endParaRPr>
          </a:p>
          <a:p>
            <a:pPr marL="177800" marR="0" lvl="1" indent="0" algn="l" rtl="0">
              <a:lnSpc>
                <a:spcPct val="150000"/>
              </a:lnSpc>
              <a:spcBef>
                <a:spcPts val="400"/>
              </a:spcBef>
              <a:spcAft>
                <a:spcPts val="0"/>
              </a:spcAft>
              <a:buClr>
                <a:srgbClr val="C2B2A7"/>
              </a:buClr>
              <a:buSzPts val="1400"/>
              <a:buFont typeface="Poppins"/>
              <a:buNone/>
            </a:pPr>
            <a:endParaRPr sz="2100" b="1" i="0" u="none" strike="noStrike" cap="none" dirty="0">
              <a:solidFill>
                <a:srgbClr val="FF0000"/>
              </a:solidFill>
              <a:latin typeface="Montserrat"/>
              <a:ea typeface="Montserrat"/>
              <a:cs typeface="Montserrat"/>
              <a:sym typeface="Montserrat"/>
            </a:endParaRPr>
          </a:p>
        </p:txBody>
      </p:sp>
      <p:sp>
        <p:nvSpPr>
          <p:cNvPr id="420" name="Google Shape;420;p68"/>
          <p:cNvSpPr txBox="1"/>
          <p:nvPr/>
        </p:nvSpPr>
        <p:spPr>
          <a:xfrm>
            <a:off x="359550" y="983200"/>
            <a:ext cx="484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001A59"/>
                </a:solidFill>
                <a:latin typeface="Montserrat"/>
                <a:ea typeface="Montserrat"/>
                <a:cs typeface="Montserrat"/>
                <a:sym typeface="Montserrat"/>
              </a:rPr>
              <a:t>EJEMPLOS DE REVIEWS Y TÓPICOS PRINCIPALES</a:t>
            </a:r>
            <a:endParaRPr sz="1200" b="1">
              <a:solidFill>
                <a:srgbClr val="001A59"/>
              </a:solidFill>
              <a:latin typeface="Montserrat"/>
              <a:ea typeface="Montserrat"/>
              <a:cs typeface="Montserrat"/>
              <a:sym typeface="Montserrat"/>
            </a:endParaRPr>
          </a:p>
        </p:txBody>
      </p:sp>
      <p:pic>
        <p:nvPicPr>
          <p:cNvPr id="421" name="Google Shape;421;p68"/>
          <p:cNvPicPr preferRelativeResize="0"/>
          <p:nvPr/>
        </p:nvPicPr>
        <p:blipFill>
          <a:blip r:embed="rId3">
            <a:alphaModFix/>
          </a:blip>
          <a:stretch>
            <a:fillRect/>
          </a:stretch>
        </p:blipFill>
        <p:spPr>
          <a:xfrm>
            <a:off x="200850" y="1472700"/>
            <a:ext cx="8839200" cy="704825"/>
          </a:xfrm>
          <a:prstGeom prst="rect">
            <a:avLst/>
          </a:prstGeom>
          <a:noFill/>
          <a:ln>
            <a:noFill/>
          </a:ln>
        </p:spPr>
      </p:pic>
      <p:pic>
        <p:nvPicPr>
          <p:cNvPr id="422" name="Google Shape;422;p68"/>
          <p:cNvPicPr preferRelativeResize="0"/>
          <p:nvPr/>
        </p:nvPicPr>
        <p:blipFill>
          <a:blip r:embed="rId4">
            <a:alphaModFix/>
          </a:blip>
          <a:stretch>
            <a:fillRect/>
          </a:stretch>
        </p:blipFill>
        <p:spPr>
          <a:xfrm>
            <a:off x="6176025" y="3055275"/>
            <a:ext cx="2189250" cy="2051325"/>
          </a:xfrm>
          <a:prstGeom prst="rect">
            <a:avLst/>
          </a:prstGeom>
          <a:noFill/>
          <a:ln w="9525" cap="flat" cmpd="sng">
            <a:solidFill>
              <a:srgbClr val="000000"/>
            </a:solidFill>
            <a:prstDash val="solid"/>
            <a:round/>
            <a:headEnd type="none" w="sm" len="sm"/>
            <a:tailEnd type="none" w="sm" len="sm"/>
          </a:ln>
        </p:spPr>
      </p:pic>
      <p:pic>
        <p:nvPicPr>
          <p:cNvPr id="423" name="Google Shape;423;p68"/>
          <p:cNvPicPr preferRelativeResize="0"/>
          <p:nvPr/>
        </p:nvPicPr>
        <p:blipFill>
          <a:blip r:embed="rId5">
            <a:alphaModFix/>
          </a:blip>
          <a:stretch>
            <a:fillRect/>
          </a:stretch>
        </p:blipFill>
        <p:spPr>
          <a:xfrm>
            <a:off x="378150" y="3177775"/>
            <a:ext cx="4135200" cy="1075150"/>
          </a:xfrm>
          <a:prstGeom prst="rect">
            <a:avLst/>
          </a:prstGeom>
          <a:noFill/>
          <a:ln>
            <a:noFill/>
          </a:ln>
        </p:spPr>
      </p:pic>
      <p:sp>
        <p:nvSpPr>
          <p:cNvPr id="424" name="Google Shape;424;p68"/>
          <p:cNvSpPr txBox="1"/>
          <p:nvPr/>
        </p:nvSpPr>
        <p:spPr>
          <a:xfrm>
            <a:off x="436800" y="2634950"/>
            <a:ext cx="4017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001A59"/>
                </a:solidFill>
                <a:latin typeface="Montserrat"/>
                <a:ea typeface="Montserrat"/>
                <a:cs typeface="Montserrat"/>
                <a:sym typeface="Montserrat"/>
              </a:rPr>
              <a:t>TÓPICO DE QUEJA PRINCIPAL POR SEDE</a:t>
            </a:r>
            <a:endParaRPr sz="1200" b="1">
              <a:solidFill>
                <a:srgbClr val="001A59"/>
              </a:solidFill>
              <a:latin typeface="Montserrat"/>
              <a:ea typeface="Montserrat"/>
              <a:cs typeface="Montserrat"/>
              <a:sym typeface="Montserrat"/>
            </a:endParaRPr>
          </a:p>
        </p:txBody>
      </p:sp>
      <p:sp>
        <p:nvSpPr>
          <p:cNvPr id="425" name="Google Shape;425;p68"/>
          <p:cNvSpPr txBox="1"/>
          <p:nvPr/>
        </p:nvSpPr>
        <p:spPr>
          <a:xfrm>
            <a:off x="5772750" y="2355825"/>
            <a:ext cx="299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001A59"/>
                </a:solidFill>
                <a:latin typeface="Montserrat"/>
                <a:ea typeface="Montserrat"/>
                <a:cs typeface="Montserrat"/>
                <a:sym typeface="Montserrat"/>
              </a:rPr>
              <a:t>PROPORCIÓN DE QUEJAS A NIVEL GENERAL PARA LA CADENA DE RESTAURANTES</a:t>
            </a:r>
            <a:endParaRPr sz="1200" b="1">
              <a:solidFill>
                <a:srgbClr val="001A59"/>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9"/>
          <p:cNvSpPr txBox="1"/>
          <p:nvPr/>
        </p:nvSpPr>
        <p:spPr>
          <a:xfrm>
            <a:off x="2008424" y="383100"/>
            <a:ext cx="6674885" cy="324900"/>
          </a:xfrm>
          <a:prstGeom prst="rect">
            <a:avLst/>
          </a:prstGeom>
          <a:noFill/>
          <a:ln>
            <a:noFill/>
          </a:ln>
        </p:spPr>
        <p:txBody>
          <a:bodyPr spcFirstLastPara="1" wrap="square" lIns="68575" tIns="34275" rIns="68575" bIns="34275" anchor="t" anchorCtr="0">
            <a:noAutofit/>
          </a:bodyPr>
          <a:lstStyle/>
          <a:p>
            <a:pPr marL="0" marR="0" lvl="1" indent="0" algn="l" rtl="0">
              <a:lnSpc>
                <a:spcPct val="150000"/>
              </a:lnSpc>
              <a:spcBef>
                <a:spcPts val="0"/>
              </a:spcBef>
              <a:spcAft>
                <a:spcPts val="0"/>
              </a:spcAft>
              <a:buClr>
                <a:srgbClr val="C2B2A7"/>
              </a:buClr>
              <a:buSzPts val="1500"/>
              <a:buFont typeface="Arial"/>
              <a:buNone/>
            </a:pPr>
            <a:r>
              <a:rPr lang="en" sz="2100" b="1" dirty="0">
                <a:solidFill>
                  <a:srgbClr val="FF0000"/>
                </a:solidFill>
                <a:latin typeface="Montserrat"/>
                <a:ea typeface="Montserrat"/>
                <a:cs typeface="Montserrat"/>
                <a:sym typeface="Montserrat"/>
              </a:rPr>
              <a:t>ANÁLISIS DE TÓPICOS PARA SEÑOR LIMÓN</a:t>
            </a:r>
            <a:endParaRPr sz="2100" b="1" dirty="0">
              <a:solidFill>
                <a:srgbClr val="FF0000"/>
              </a:solidFill>
              <a:highlight>
                <a:srgbClr val="FFD966"/>
              </a:highlight>
              <a:latin typeface="Montserrat"/>
              <a:ea typeface="Montserrat"/>
              <a:cs typeface="Montserrat"/>
              <a:sym typeface="Montserrat"/>
            </a:endParaRPr>
          </a:p>
          <a:p>
            <a:pPr marL="0" lvl="0" indent="0" algn="l" rtl="0">
              <a:lnSpc>
                <a:spcPct val="150000"/>
              </a:lnSpc>
              <a:spcBef>
                <a:spcPts val="900"/>
              </a:spcBef>
              <a:spcAft>
                <a:spcPts val="0"/>
              </a:spcAft>
              <a:buNone/>
            </a:pPr>
            <a:endParaRPr sz="2100" b="1" dirty="0">
              <a:solidFill>
                <a:srgbClr val="FF0000"/>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dirty="0">
              <a:solidFill>
                <a:srgbClr val="FF0000"/>
              </a:solidFill>
              <a:latin typeface="Montserrat"/>
              <a:ea typeface="Montserrat"/>
              <a:cs typeface="Montserrat"/>
              <a:sym typeface="Montserrat"/>
            </a:endParaRPr>
          </a:p>
          <a:p>
            <a:pPr marL="342900" lvl="0" indent="0" algn="l" rtl="0">
              <a:lnSpc>
                <a:spcPct val="150000"/>
              </a:lnSpc>
              <a:spcBef>
                <a:spcPts val="900"/>
              </a:spcBef>
              <a:spcAft>
                <a:spcPts val="0"/>
              </a:spcAft>
              <a:buNone/>
            </a:pPr>
            <a:endParaRPr sz="2100" b="1" dirty="0">
              <a:solidFill>
                <a:srgbClr val="FF0000"/>
              </a:solidFill>
              <a:latin typeface="Montserrat"/>
              <a:ea typeface="Montserrat"/>
              <a:cs typeface="Montserrat"/>
              <a:sym typeface="Montserrat"/>
            </a:endParaRPr>
          </a:p>
          <a:p>
            <a:pPr marL="0" marR="0" lvl="0" indent="0" algn="l" rtl="0">
              <a:lnSpc>
                <a:spcPct val="150000"/>
              </a:lnSpc>
              <a:spcBef>
                <a:spcPts val="900"/>
              </a:spcBef>
              <a:spcAft>
                <a:spcPts val="0"/>
              </a:spcAft>
              <a:buNone/>
            </a:pPr>
            <a:endParaRPr sz="2100" b="1" dirty="0">
              <a:solidFill>
                <a:srgbClr val="FF0000"/>
              </a:solidFill>
              <a:highlight>
                <a:srgbClr val="FFD966"/>
              </a:highlight>
              <a:latin typeface="Montserrat"/>
              <a:ea typeface="Montserrat"/>
              <a:cs typeface="Montserrat"/>
              <a:sym typeface="Montserrat"/>
            </a:endParaRPr>
          </a:p>
          <a:p>
            <a:pPr marL="0" marR="0" lvl="1" indent="0" algn="l" rtl="0">
              <a:lnSpc>
                <a:spcPct val="150000"/>
              </a:lnSpc>
              <a:spcBef>
                <a:spcPts val="800"/>
              </a:spcBef>
              <a:spcAft>
                <a:spcPts val="0"/>
              </a:spcAft>
              <a:buClr>
                <a:srgbClr val="C2B2A7"/>
              </a:buClr>
              <a:buSzPts val="1400"/>
              <a:buFont typeface="Poppins"/>
              <a:buNone/>
            </a:pPr>
            <a:endParaRPr sz="2100" b="1" i="0" u="none" strike="noStrike" cap="none" dirty="0">
              <a:solidFill>
                <a:srgbClr val="FF0000"/>
              </a:solidFill>
              <a:latin typeface="Montserrat"/>
              <a:ea typeface="Montserrat"/>
              <a:cs typeface="Montserrat"/>
              <a:sym typeface="Montserrat"/>
            </a:endParaRPr>
          </a:p>
          <a:p>
            <a:pPr marL="177800" marR="0" lvl="1" indent="0" algn="l" rtl="0">
              <a:lnSpc>
                <a:spcPct val="150000"/>
              </a:lnSpc>
              <a:spcBef>
                <a:spcPts val="400"/>
              </a:spcBef>
              <a:spcAft>
                <a:spcPts val="0"/>
              </a:spcAft>
              <a:buClr>
                <a:srgbClr val="C2B2A7"/>
              </a:buClr>
              <a:buSzPts val="1400"/>
              <a:buFont typeface="Poppins"/>
              <a:buNone/>
            </a:pPr>
            <a:endParaRPr sz="2100" b="1" i="0" u="none" strike="noStrike" cap="none" dirty="0">
              <a:solidFill>
                <a:srgbClr val="FF0000"/>
              </a:solidFill>
              <a:latin typeface="Montserrat"/>
              <a:ea typeface="Montserrat"/>
              <a:cs typeface="Montserrat"/>
              <a:sym typeface="Montserrat"/>
            </a:endParaRPr>
          </a:p>
        </p:txBody>
      </p:sp>
      <p:sp>
        <p:nvSpPr>
          <p:cNvPr id="431" name="Google Shape;431;p69"/>
          <p:cNvSpPr txBox="1"/>
          <p:nvPr/>
        </p:nvSpPr>
        <p:spPr>
          <a:xfrm>
            <a:off x="359550" y="983200"/>
            <a:ext cx="484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001A59"/>
                </a:solidFill>
                <a:latin typeface="Montserrat"/>
                <a:ea typeface="Montserrat"/>
                <a:cs typeface="Montserrat"/>
                <a:sym typeface="Montserrat"/>
              </a:rPr>
              <a:t>Proporción de tópicos de quejas por sede</a:t>
            </a:r>
            <a:endParaRPr sz="1200" b="1">
              <a:solidFill>
                <a:srgbClr val="001A59"/>
              </a:solidFill>
              <a:latin typeface="Montserrat"/>
              <a:ea typeface="Montserrat"/>
              <a:cs typeface="Montserrat"/>
              <a:sym typeface="Montserrat"/>
            </a:endParaRPr>
          </a:p>
        </p:txBody>
      </p:sp>
      <p:pic>
        <p:nvPicPr>
          <p:cNvPr id="432" name="Google Shape;432;p69"/>
          <p:cNvPicPr preferRelativeResize="0"/>
          <p:nvPr/>
        </p:nvPicPr>
        <p:blipFill rotWithShape="1">
          <a:blip r:embed="rId3">
            <a:alphaModFix/>
          </a:blip>
          <a:srcRect t="8113"/>
          <a:stretch/>
        </p:blipFill>
        <p:spPr>
          <a:xfrm>
            <a:off x="233150" y="1703725"/>
            <a:ext cx="8839200" cy="225257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0"/>
          <p:cNvSpPr txBox="1">
            <a:spLocks noGrp="1"/>
          </p:cNvSpPr>
          <p:nvPr>
            <p:ph type="title"/>
          </p:nvPr>
        </p:nvSpPr>
        <p:spPr>
          <a:xfrm>
            <a:off x="457200" y="2141699"/>
            <a:ext cx="8229600" cy="857400"/>
          </a:xfrm>
          <a:prstGeom prst="rect">
            <a:avLst/>
          </a:prstGeom>
          <a:noFill/>
          <a:ln>
            <a:noFill/>
          </a:ln>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3300"/>
              <a:buFont typeface="Montserrat Black"/>
              <a:buNone/>
            </a:pPr>
            <a:r>
              <a:rPr lang="en"/>
              <a:t>GRACIAS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4"/>
          <p:cNvSpPr txBox="1">
            <a:spLocks noGrp="1"/>
          </p:cNvSpPr>
          <p:nvPr>
            <p:ph type="title"/>
          </p:nvPr>
        </p:nvSpPr>
        <p:spPr>
          <a:xfrm>
            <a:off x="282300" y="513850"/>
            <a:ext cx="5279400" cy="25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b="1">
                <a:solidFill>
                  <a:srgbClr val="041B58"/>
                </a:solidFill>
                <a:latin typeface="Montserrat"/>
                <a:ea typeface="Montserrat"/>
                <a:cs typeface="Montserrat"/>
                <a:sym typeface="Montserrat"/>
              </a:rPr>
              <a:t>Topic modelling sobre comentarios negativos de restaurantes usando NLP</a:t>
            </a:r>
            <a:endParaRPr sz="3300" b="1">
              <a:solidFill>
                <a:srgbClr val="041B58"/>
              </a:solidFill>
              <a:latin typeface="Montserrat"/>
              <a:ea typeface="Montserrat"/>
              <a:cs typeface="Montserrat"/>
              <a:sym typeface="Montserrat"/>
            </a:endParaRPr>
          </a:p>
        </p:txBody>
      </p:sp>
      <p:pic>
        <p:nvPicPr>
          <p:cNvPr id="271" name="Google Shape;271;p54"/>
          <p:cNvPicPr preferRelativeResize="0"/>
          <p:nvPr/>
        </p:nvPicPr>
        <p:blipFill>
          <a:blip r:embed="rId3">
            <a:alphaModFix/>
          </a:blip>
          <a:stretch>
            <a:fillRect/>
          </a:stretch>
        </p:blipFill>
        <p:spPr>
          <a:xfrm>
            <a:off x="542325" y="3274012"/>
            <a:ext cx="2239763" cy="730875"/>
          </a:xfrm>
          <a:prstGeom prst="rect">
            <a:avLst/>
          </a:prstGeom>
          <a:noFill/>
          <a:ln>
            <a:noFill/>
          </a:ln>
        </p:spPr>
      </p:pic>
      <p:pic>
        <p:nvPicPr>
          <p:cNvPr id="272" name="Google Shape;272;p54"/>
          <p:cNvPicPr preferRelativeResize="0"/>
          <p:nvPr/>
        </p:nvPicPr>
        <p:blipFill>
          <a:blip r:embed="rId4">
            <a:alphaModFix/>
          </a:blip>
          <a:stretch>
            <a:fillRect/>
          </a:stretch>
        </p:blipFill>
        <p:spPr>
          <a:xfrm>
            <a:off x="6336356" y="831825"/>
            <a:ext cx="1580194" cy="3479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5"/>
          <p:cNvSpPr/>
          <p:nvPr/>
        </p:nvSpPr>
        <p:spPr>
          <a:xfrm>
            <a:off x="1543275" y="1502350"/>
            <a:ext cx="2007900" cy="1943700"/>
          </a:xfrm>
          <a:prstGeom prst="ellipse">
            <a:avLst/>
          </a:prstGeom>
          <a:solidFill>
            <a:srgbClr val="FFB3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78" name="Google Shape;278;p55"/>
          <p:cNvSpPr/>
          <p:nvPr/>
        </p:nvSpPr>
        <p:spPr>
          <a:xfrm>
            <a:off x="1600193" y="1557446"/>
            <a:ext cx="1894200" cy="1833600"/>
          </a:xfrm>
          <a:prstGeom prst="ellipse">
            <a:avLst/>
          </a:prstGeom>
          <a:solidFill>
            <a:srgbClr val="001A5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Insertar FOTO en el círculo azul, dejando que se note el borde mostaza.</a:t>
            </a:r>
            <a:endParaRPr sz="1400">
              <a:solidFill>
                <a:schemeClr val="lt1"/>
              </a:solidFill>
              <a:latin typeface="Calibri"/>
              <a:ea typeface="Calibri"/>
              <a:cs typeface="Calibri"/>
              <a:sym typeface="Calibri"/>
            </a:endParaRPr>
          </a:p>
        </p:txBody>
      </p:sp>
      <p:sp>
        <p:nvSpPr>
          <p:cNvPr id="279" name="Google Shape;279;p55"/>
          <p:cNvSpPr txBox="1"/>
          <p:nvPr/>
        </p:nvSpPr>
        <p:spPr>
          <a:xfrm>
            <a:off x="4844652" y="1846000"/>
            <a:ext cx="2431500" cy="28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a:solidFill>
                  <a:srgbClr val="041B58"/>
                </a:solidFill>
                <a:latin typeface="Montserrat SemiBold"/>
                <a:ea typeface="Montserrat SemiBold"/>
                <a:cs typeface="Montserrat SemiBold"/>
                <a:sym typeface="Montserrat SemiBold"/>
              </a:rPr>
              <a:t>Diego Bernales Valdivia</a:t>
            </a:r>
            <a:endParaRPr sz="1100"/>
          </a:p>
        </p:txBody>
      </p:sp>
      <p:sp>
        <p:nvSpPr>
          <p:cNvPr id="280" name="Google Shape;280;p55"/>
          <p:cNvSpPr txBox="1"/>
          <p:nvPr/>
        </p:nvSpPr>
        <p:spPr>
          <a:xfrm>
            <a:off x="5382100" y="2841775"/>
            <a:ext cx="2800800" cy="2847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a:solidFill>
                  <a:srgbClr val="041B58"/>
                </a:solidFill>
                <a:latin typeface="Montserrat SemiBold"/>
                <a:ea typeface="Montserrat SemiBold"/>
                <a:cs typeface="Montserrat SemiBold"/>
                <a:sym typeface="Montserrat SemiBold"/>
              </a:rPr>
              <a:t>diegobernales3@gmail.com</a:t>
            </a:r>
            <a:endParaRPr sz="1400">
              <a:solidFill>
                <a:srgbClr val="041B58"/>
              </a:solidFill>
              <a:latin typeface="Montserrat SemiBold"/>
              <a:ea typeface="Montserrat SemiBold"/>
              <a:cs typeface="Montserrat SemiBold"/>
              <a:sym typeface="Montserrat SemiBold"/>
            </a:endParaRPr>
          </a:p>
        </p:txBody>
      </p:sp>
      <p:sp>
        <p:nvSpPr>
          <p:cNvPr id="281" name="Google Shape;281;p55"/>
          <p:cNvSpPr txBox="1"/>
          <p:nvPr/>
        </p:nvSpPr>
        <p:spPr>
          <a:xfrm>
            <a:off x="5382100" y="3233375"/>
            <a:ext cx="2844000" cy="5001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a:solidFill>
                  <a:srgbClr val="041B58"/>
                </a:solidFill>
                <a:latin typeface="Montserrat SemiBold"/>
                <a:ea typeface="Montserrat SemiBold"/>
                <a:cs typeface="Montserrat SemiBold"/>
                <a:sym typeface="Montserrat SemiBold"/>
              </a:rPr>
              <a:t>https://www.linkedin.com/in/diego-bernales-valdivia/</a:t>
            </a:r>
            <a:endParaRPr sz="1400">
              <a:solidFill>
                <a:srgbClr val="041B58"/>
              </a:solidFill>
              <a:latin typeface="Montserrat SemiBold"/>
              <a:ea typeface="Montserrat SemiBold"/>
              <a:cs typeface="Montserrat SemiBold"/>
              <a:sym typeface="Montserrat SemiBold"/>
            </a:endParaRPr>
          </a:p>
        </p:txBody>
      </p:sp>
      <p:pic>
        <p:nvPicPr>
          <p:cNvPr id="282" name="Google Shape;282;p55"/>
          <p:cNvPicPr preferRelativeResize="0"/>
          <p:nvPr/>
        </p:nvPicPr>
        <p:blipFill>
          <a:blip r:embed="rId3">
            <a:alphaModFix/>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1600214" y="1557439"/>
            <a:ext cx="1894200" cy="1833600"/>
          </a:xfrm>
          <a:prstGeom prst="ellipse">
            <a:avLst/>
          </a:prstGeom>
          <a:noFill/>
          <a:ln>
            <a:noFill/>
          </a:ln>
        </p:spPr>
      </p:pic>
      <p:sp>
        <p:nvSpPr>
          <p:cNvPr id="283" name="Google Shape;283;p55"/>
          <p:cNvSpPr/>
          <p:nvPr/>
        </p:nvSpPr>
        <p:spPr>
          <a:xfrm>
            <a:off x="4903005" y="2324124"/>
            <a:ext cx="611100" cy="450300"/>
          </a:xfrm>
          <a:prstGeom prst="rect">
            <a:avLst/>
          </a:prstGeom>
          <a:solidFill>
            <a:schemeClr val="bg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6"/>
          <p:cNvSpPr txBox="1">
            <a:spLocks noGrp="1"/>
          </p:cNvSpPr>
          <p:nvPr>
            <p:ph type="title" idx="4294967295"/>
          </p:nvPr>
        </p:nvSpPr>
        <p:spPr>
          <a:xfrm>
            <a:off x="787700" y="545975"/>
            <a:ext cx="2624100" cy="63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b="1">
                <a:solidFill>
                  <a:srgbClr val="DF284A"/>
                </a:solidFill>
                <a:latin typeface="Montserrat SemiBold"/>
                <a:ea typeface="Montserrat SemiBold"/>
                <a:cs typeface="Montserrat SemiBold"/>
                <a:sym typeface="Montserrat SemiBold"/>
              </a:rPr>
              <a:t>RESUMEN</a:t>
            </a:r>
            <a:endParaRPr b="1">
              <a:solidFill>
                <a:schemeClr val="dk2"/>
              </a:solidFill>
              <a:latin typeface="Bree Serif"/>
              <a:ea typeface="Bree Serif"/>
              <a:cs typeface="Bree Serif"/>
              <a:sym typeface="Bree Serif"/>
            </a:endParaRPr>
          </a:p>
        </p:txBody>
      </p:sp>
      <p:sp>
        <p:nvSpPr>
          <p:cNvPr id="289" name="Google Shape;289;p56"/>
          <p:cNvSpPr txBox="1">
            <a:spLocks noGrp="1"/>
          </p:cNvSpPr>
          <p:nvPr>
            <p:ph type="body" idx="4294967295"/>
          </p:nvPr>
        </p:nvSpPr>
        <p:spPr>
          <a:xfrm>
            <a:off x="296075" y="1475650"/>
            <a:ext cx="5140800" cy="2042700"/>
          </a:xfrm>
          <a:prstGeom prst="rect">
            <a:avLst/>
          </a:prstGeom>
        </p:spPr>
        <p:txBody>
          <a:bodyPr spcFirstLastPara="1" wrap="square" lIns="91425" tIns="91425" rIns="91425" bIns="91425" anchor="t" anchorCtr="0">
            <a:normAutofit/>
          </a:bodyPr>
          <a:lstStyle/>
          <a:p>
            <a:pPr marL="342900" lvl="0" indent="-234950" algn="l" rtl="0">
              <a:lnSpc>
                <a:spcPct val="115000"/>
              </a:lnSpc>
              <a:spcBef>
                <a:spcPts val="900"/>
              </a:spcBef>
              <a:spcAft>
                <a:spcPts val="0"/>
              </a:spcAft>
              <a:buClr>
                <a:srgbClr val="041B58"/>
              </a:buClr>
              <a:buSzPts val="1100"/>
              <a:buChar char="●"/>
            </a:pPr>
            <a:r>
              <a:rPr lang="en" sz="1100" b="1">
                <a:solidFill>
                  <a:srgbClr val="041B58"/>
                </a:solidFill>
                <a:latin typeface="Montserrat"/>
                <a:ea typeface="Montserrat"/>
                <a:cs typeface="Montserrat"/>
                <a:sym typeface="Montserrat"/>
              </a:rPr>
              <a:t>En el presente proyecto se propone presentar un modelo  que nos permite encontrar los Tópicos más importantes en los reviews de quejas que reciben los restaurantes limeños.</a:t>
            </a:r>
            <a:br>
              <a:rPr lang="en" sz="1100">
                <a:solidFill>
                  <a:srgbClr val="041B58"/>
                </a:solidFill>
                <a:latin typeface="Montserrat"/>
                <a:ea typeface="Montserrat"/>
                <a:cs typeface="Montserrat"/>
                <a:sym typeface="Montserrat"/>
              </a:rPr>
            </a:br>
            <a:endParaRPr sz="1100" b="1">
              <a:solidFill>
                <a:srgbClr val="041B58"/>
              </a:solidFill>
              <a:latin typeface="Montserrat"/>
              <a:ea typeface="Montserrat"/>
              <a:cs typeface="Montserrat"/>
              <a:sym typeface="Montserrat"/>
            </a:endParaRPr>
          </a:p>
          <a:p>
            <a:pPr marL="342900" lvl="0" indent="-234950" algn="just" rtl="0">
              <a:lnSpc>
                <a:spcPct val="115000"/>
              </a:lnSpc>
              <a:spcBef>
                <a:spcPts val="0"/>
              </a:spcBef>
              <a:spcAft>
                <a:spcPts val="0"/>
              </a:spcAft>
              <a:buClr>
                <a:srgbClr val="041B58"/>
              </a:buClr>
              <a:buSzPts val="1100"/>
              <a:buChar char="●"/>
            </a:pPr>
            <a:r>
              <a:rPr lang="en" sz="1100" b="1">
                <a:solidFill>
                  <a:srgbClr val="041B58"/>
                </a:solidFill>
                <a:latin typeface="Montserrat"/>
                <a:ea typeface="Montserrat"/>
                <a:cs typeface="Montserrat"/>
                <a:sym typeface="Montserrat"/>
              </a:rPr>
              <a:t>Al final del proyecto se obtendrá un dataset que contenga los Tópicos de quejas más relevantes para distintos restaurantes de Lima y sus respectivas interpretaciones. Además se realizará un pequeño análisis respecto a la cadena de restaurantes "Señor Limón".</a:t>
            </a:r>
            <a:endParaRPr sz="600">
              <a:solidFill>
                <a:srgbClr val="041B58"/>
              </a:solidFill>
              <a:latin typeface="Montserrat"/>
              <a:ea typeface="Montserrat"/>
              <a:cs typeface="Montserrat"/>
              <a:sym typeface="Montserrat"/>
            </a:endParaRPr>
          </a:p>
        </p:txBody>
      </p:sp>
      <p:pic>
        <p:nvPicPr>
          <p:cNvPr id="290" name="Google Shape;290;p56"/>
          <p:cNvPicPr preferRelativeResize="0"/>
          <p:nvPr/>
        </p:nvPicPr>
        <p:blipFill>
          <a:blip r:embed="rId3">
            <a:alphaModFix/>
          </a:blip>
          <a:stretch>
            <a:fillRect/>
          </a:stretch>
        </p:blipFill>
        <p:spPr>
          <a:xfrm>
            <a:off x="5645800" y="913649"/>
            <a:ext cx="3176200" cy="2760250"/>
          </a:xfrm>
          <a:prstGeom prst="rect">
            <a:avLst/>
          </a:prstGeom>
          <a:noFill/>
          <a:ln w="9525" cap="flat" cmpd="sng">
            <a:solidFill>
              <a:schemeClr val="dk1"/>
            </a:solidFill>
            <a:prstDash val="solid"/>
            <a:round/>
            <a:headEnd type="none" w="sm" len="sm"/>
            <a:tailEnd type="none" w="sm" len="sm"/>
          </a:ln>
        </p:spPr>
      </p:pic>
      <p:pic>
        <p:nvPicPr>
          <p:cNvPr id="291" name="Google Shape;291;p56"/>
          <p:cNvPicPr preferRelativeResize="0"/>
          <p:nvPr/>
        </p:nvPicPr>
        <p:blipFill>
          <a:blip r:embed="rId4">
            <a:alphaModFix/>
          </a:blip>
          <a:stretch>
            <a:fillRect/>
          </a:stretch>
        </p:blipFill>
        <p:spPr>
          <a:xfrm>
            <a:off x="256575" y="4255275"/>
            <a:ext cx="1139935" cy="63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7"/>
          <p:cNvSpPr txBox="1">
            <a:spLocks noGrp="1"/>
          </p:cNvSpPr>
          <p:nvPr>
            <p:ph type="title" idx="4294967295"/>
          </p:nvPr>
        </p:nvSpPr>
        <p:spPr>
          <a:xfrm>
            <a:off x="1044000" y="255825"/>
            <a:ext cx="7056000" cy="7308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2100" b="1">
                <a:solidFill>
                  <a:srgbClr val="DF284A"/>
                </a:solidFill>
                <a:latin typeface="Montserrat SemiBold"/>
                <a:ea typeface="Montserrat SemiBold"/>
                <a:cs typeface="Montserrat SemiBold"/>
                <a:sym typeface="Montserrat SemiBold"/>
              </a:rPr>
              <a:t>INTRODUCCIÓN</a:t>
            </a:r>
            <a:endParaRPr b="1">
              <a:solidFill>
                <a:schemeClr val="dk2"/>
              </a:solidFill>
              <a:latin typeface="Bree Serif"/>
              <a:ea typeface="Bree Serif"/>
              <a:cs typeface="Bree Serif"/>
              <a:sym typeface="Bree Serif"/>
            </a:endParaRPr>
          </a:p>
        </p:txBody>
      </p:sp>
      <p:sp>
        <p:nvSpPr>
          <p:cNvPr id="297" name="Google Shape;297;p57"/>
          <p:cNvSpPr txBox="1">
            <a:spLocks noGrp="1"/>
          </p:cNvSpPr>
          <p:nvPr>
            <p:ph type="body" idx="4294967295"/>
          </p:nvPr>
        </p:nvSpPr>
        <p:spPr>
          <a:xfrm>
            <a:off x="503600" y="1178775"/>
            <a:ext cx="4429200" cy="3435300"/>
          </a:xfrm>
          <a:prstGeom prst="rect">
            <a:avLst/>
          </a:prstGeom>
        </p:spPr>
        <p:txBody>
          <a:bodyPr spcFirstLastPara="1" wrap="square" lIns="68575" tIns="34275" rIns="68575" bIns="34275" anchor="t" anchorCtr="0">
            <a:noAutofit/>
          </a:bodyPr>
          <a:lstStyle/>
          <a:p>
            <a:pPr marL="342900" lvl="0" indent="-227330" rtl="0">
              <a:lnSpc>
                <a:spcPct val="95000"/>
              </a:lnSpc>
              <a:spcBef>
                <a:spcPts val="900"/>
              </a:spcBef>
              <a:spcAft>
                <a:spcPts val="0"/>
              </a:spcAft>
              <a:buClr>
                <a:schemeClr val="dk2"/>
              </a:buClr>
              <a:buSzPts val="980"/>
              <a:buChar char="●"/>
            </a:pPr>
            <a:r>
              <a:rPr lang="en" sz="1180" b="1" dirty="0">
                <a:solidFill>
                  <a:schemeClr val="dk2"/>
                </a:solidFill>
                <a:latin typeface="Montserrat"/>
                <a:ea typeface="Montserrat"/>
                <a:cs typeface="Montserrat"/>
                <a:sym typeface="Montserrat"/>
              </a:rPr>
              <a:t>Problemática</a:t>
            </a:r>
            <a:br>
              <a:rPr lang="en" sz="1180" dirty="0">
                <a:solidFill>
                  <a:schemeClr val="dk2"/>
                </a:solidFill>
                <a:latin typeface="Montserrat"/>
                <a:ea typeface="Montserrat"/>
                <a:cs typeface="Montserrat"/>
                <a:sym typeface="Montserrat"/>
              </a:rPr>
            </a:br>
            <a:br>
              <a:rPr lang="en" sz="1180" dirty="0">
                <a:solidFill>
                  <a:schemeClr val="dk2"/>
                </a:solidFill>
                <a:latin typeface="Montserrat"/>
                <a:ea typeface="Montserrat"/>
                <a:cs typeface="Montserrat"/>
                <a:sym typeface="Montserrat"/>
              </a:rPr>
            </a:br>
            <a:r>
              <a:rPr lang="en" sz="970" dirty="0">
                <a:solidFill>
                  <a:schemeClr val="dk2"/>
                </a:solidFill>
                <a:latin typeface="Montserrat"/>
                <a:ea typeface="Montserrat"/>
                <a:cs typeface="Montserrat"/>
                <a:sym typeface="Montserrat"/>
              </a:rPr>
              <a:t>Para los negocios del rubro de restaurantes es bastante importante la opinión de los clientes, ya que en esto se basa la popularidad del negocio, es decir, mientras se reciba una mayor cantidad de reseñas positivas más ventas y viceversa cuando se tienen muchas reseñas negativas.</a:t>
            </a:r>
            <a:endParaRPr sz="970" dirty="0">
              <a:solidFill>
                <a:schemeClr val="dk2"/>
              </a:solidFill>
              <a:latin typeface="Montserrat"/>
              <a:ea typeface="Montserrat"/>
              <a:cs typeface="Montserrat"/>
              <a:sym typeface="Montserrat"/>
            </a:endParaRPr>
          </a:p>
          <a:p>
            <a:pPr marL="342900" lvl="0" indent="0" rtl="0">
              <a:lnSpc>
                <a:spcPct val="95000"/>
              </a:lnSpc>
              <a:spcBef>
                <a:spcPts val="900"/>
              </a:spcBef>
              <a:spcAft>
                <a:spcPts val="0"/>
              </a:spcAft>
              <a:buSzPts val="770"/>
              <a:buNone/>
            </a:pPr>
            <a:br>
              <a:rPr lang="en" sz="970" dirty="0">
                <a:solidFill>
                  <a:schemeClr val="dk2"/>
                </a:solidFill>
                <a:latin typeface="Montserrat"/>
                <a:ea typeface="Montserrat"/>
                <a:cs typeface="Montserrat"/>
                <a:sym typeface="Montserrat"/>
              </a:rPr>
            </a:br>
            <a:r>
              <a:rPr lang="en" sz="970" dirty="0">
                <a:solidFill>
                  <a:schemeClr val="dk2"/>
                </a:solidFill>
                <a:latin typeface="Montserrat"/>
                <a:ea typeface="Montserrat"/>
                <a:cs typeface="Montserrat"/>
                <a:sym typeface="Montserrat"/>
              </a:rPr>
              <a:t>Esto significa que siempre se debe procurar destinar los recursos necesarios para mejorar en aquellos puntos débiles del negocio, por lo tanto resulta necesario analizar las quejas. Sin embargo, estas pueden ser muchas, largas o poco entendibles y agruparlas de manera eficiente por tema se convierte en un desafío.</a:t>
            </a:r>
            <a:br>
              <a:rPr lang="en" sz="1180" dirty="0">
                <a:solidFill>
                  <a:schemeClr val="dk2"/>
                </a:solidFill>
                <a:latin typeface="Montserrat"/>
                <a:ea typeface="Montserrat"/>
                <a:cs typeface="Montserrat"/>
                <a:sym typeface="Montserrat"/>
              </a:rPr>
            </a:br>
            <a:endParaRPr sz="1180" b="1" dirty="0">
              <a:solidFill>
                <a:schemeClr val="dk2"/>
              </a:solidFill>
              <a:latin typeface="Montserrat"/>
              <a:ea typeface="Montserrat"/>
              <a:cs typeface="Montserrat"/>
              <a:sym typeface="Montserrat"/>
            </a:endParaRPr>
          </a:p>
          <a:p>
            <a:pPr marL="342900" lvl="0" indent="-240030" rtl="0">
              <a:lnSpc>
                <a:spcPct val="95000"/>
              </a:lnSpc>
              <a:spcBef>
                <a:spcPts val="900"/>
              </a:spcBef>
              <a:spcAft>
                <a:spcPts val="0"/>
              </a:spcAft>
              <a:buClr>
                <a:schemeClr val="dk2"/>
              </a:buClr>
              <a:buSzPts val="1180"/>
              <a:buChar char="●"/>
            </a:pPr>
            <a:r>
              <a:rPr lang="en" sz="1180" b="1" dirty="0">
                <a:solidFill>
                  <a:schemeClr val="dk2"/>
                </a:solidFill>
                <a:latin typeface="Montserrat"/>
                <a:ea typeface="Montserrat"/>
                <a:cs typeface="Montserrat"/>
                <a:sym typeface="Montserrat"/>
              </a:rPr>
              <a:t>Objetivo Principal</a:t>
            </a:r>
            <a:br>
              <a:rPr lang="en" sz="1180" dirty="0">
                <a:solidFill>
                  <a:schemeClr val="dk2"/>
                </a:solidFill>
                <a:latin typeface="Montserrat"/>
                <a:ea typeface="Montserrat"/>
                <a:cs typeface="Montserrat"/>
                <a:sym typeface="Montserrat"/>
              </a:rPr>
            </a:br>
            <a:endParaRPr sz="1180" dirty="0">
              <a:solidFill>
                <a:schemeClr val="dk2"/>
              </a:solidFill>
              <a:latin typeface="Montserrat"/>
              <a:ea typeface="Montserrat"/>
              <a:cs typeface="Montserrat"/>
              <a:sym typeface="Montserrat"/>
            </a:endParaRPr>
          </a:p>
          <a:p>
            <a:pPr marL="685800" lvl="1" indent="-222250" algn="just" rtl="0">
              <a:lnSpc>
                <a:spcPct val="95000"/>
              </a:lnSpc>
              <a:spcBef>
                <a:spcPts val="0"/>
              </a:spcBef>
              <a:spcAft>
                <a:spcPts val="0"/>
              </a:spcAft>
              <a:buClr>
                <a:schemeClr val="dk2"/>
              </a:buClr>
              <a:buSzPts val="900"/>
              <a:buFont typeface="Montserrat"/>
              <a:buChar char="○"/>
            </a:pPr>
            <a:r>
              <a:rPr lang="en" sz="900" dirty="0">
                <a:solidFill>
                  <a:schemeClr val="dk2"/>
                </a:solidFill>
                <a:latin typeface="Montserrat"/>
                <a:ea typeface="Montserrat"/>
                <a:cs typeface="Montserrat"/>
                <a:sym typeface="Montserrat"/>
              </a:rPr>
              <a:t>DISEÑAR UN SISTEMA INTELIGENTE EFICIENTE PARA DETECTAR TÓPICOS EN REVIEWS NEGATIVAS</a:t>
            </a:r>
            <a:endParaRPr sz="900" dirty="0">
              <a:solidFill>
                <a:schemeClr val="dk2"/>
              </a:solidFill>
              <a:latin typeface="Montserrat"/>
              <a:ea typeface="Montserrat"/>
              <a:cs typeface="Montserrat"/>
              <a:sym typeface="Montserrat"/>
            </a:endParaRPr>
          </a:p>
          <a:p>
            <a:pPr marL="685800" lvl="0" indent="0" algn="just" rtl="0">
              <a:lnSpc>
                <a:spcPct val="95000"/>
              </a:lnSpc>
              <a:spcBef>
                <a:spcPts val="900"/>
              </a:spcBef>
              <a:spcAft>
                <a:spcPts val="0"/>
              </a:spcAft>
              <a:buSzPts val="770"/>
              <a:buNone/>
            </a:pPr>
            <a:endParaRPr sz="900" i="1" dirty="0">
              <a:solidFill>
                <a:schemeClr val="dk2"/>
              </a:solidFill>
              <a:latin typeface="Montserrat"/>
              <a:ea typeface="Montserrat"/>
              <a:cs typeface="Montserrat"/>
              <a:sym typeface="Montserrat"/>
            </a:endParaRPr>
          </a:p>
          <a:p>
            <a:pPr marL="0" lvl="0" indent="0" algn="just" rtl="0">
              <a:lnSpc>
                <a:spcPct val="80000"/>
              </a:lnSpc>
              <a:spcBef>
                <a:spcPts val="900"/>
              </a:spcBef>
              <a:spcAft>
                <a:spcPts val="0"/>
              </a:spcAft>
              <a:buSzPts val="770"/>
              <a:buNone/>
            </a:pPr>
            <a:endParaRPr sz="830" dirty="0">
              <a:solidFill>
                <a:schemeClr val="dk2"/>
              </a:solidFill>
              <a:latin typeface="Montserrat"/>
              <a:ea typeface="Montserrat"/>
              <a:cs typeface="Montserrat"/>
              <a:sym typeface="Montserrat"/>
            </a:endParaRPr>
          </a:p>
        </p:txBody>
      </p:sp>
      <p:pic>
        <p:nvPicPr>
          <p:cNvPr id="298" name="Google Shape;298;p57"/>
          <p:cNvPicPr preferRelativeResize="0"/>
          <p:nvPr/>
        </p:nvPicPr>
        <p:blipFill>
          <a:blip r:embed="rId3">
            <a:alphaModFix/>
          </a:blip>
          <a:stretch>
            <a:fillRect/>
          </a:stretch>
        </p:blipFill>
        <p:spPr>
          <a:xfrm>
            <a:off x="6073025" y="3146150"/>
            <a:ext cx="2203400" cy="1468001"/>
          </a:xfrm>
          <a:prstGeom prst="rect">
            <a:avLst/>
          </a:prstGeom>
          <a:noFill/>
          <a:ln w="9525" cap="flat" cmpd="sng">
            <a:solidFill>
              <a:srgbClr val="000000"/>
            </a:solidFill>
            <a:prstDash val="solid"/>
            <a:round/>
            <a:headEnd type="none" w="sm" len="sm"/>
            <a:tailEnd type="none" w="sm" len="sm"/>
          </a:ln>
        </p:spPr>
      </p:pic>
      <p:pic>
        <p:nvPicPr>
          <p:cNvPr id="299" name="Google Shape;299;p57"/>
          <p:cNvPicPr preferRelativeResize="0"/>
          <p:nvPr/>
        </p:nvPicPr>
        <p:blipFill>
          <a:blip r:embed="rId4">
            <a:alphaModFix/>
          </a:blip>
          <a:stretch>
            <a:fillRect/>
          </a:stretch>
        </p:blipFill>
        <p:spPr>
          <a:xfrm>
            <a:off x="5231575" y="1071013"/>
            <a:ext cx="2626900" cy="1661275"/>
          </a:xfrm>
          <a:prstGeom prst="rect">
            <a:avLst/>
          </a:prstGeom>
          <a:noFill/>
          <a:ln>
            <a:noFill/>
          </a:ln>
        </p:spPr>
      </p:pic>
      <p:pic>
        <p:nvPicPr>
          <p:cNvPr id="300" name="Google Shape;300;p57"/>
          <p:cNvPicPr preferRelativeResize="0"/>
          <p:nvPr/>
        </p:nvPicPr>
        <p:blipFill>
          <a:blip r:embed="rId5">
            <a:alphaModFix/>
          </a:blip>
          <a:stretch>
            <a:fillRect/>
          </a:stretch>
        </p:blipFill>
        <p:spPr>
          <a:xfrm>
            <a:off x="6832474" y="2168224"/>
            <a:ext cx="2377849" cy="9202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8"/>
          <p:cNvSpPr/>
          <p:nvPr/>
        </p:nvSpPr>
        <p:spPr>
          <a:xfrm>
            <a:off x="3446101" y="908584"/>
            <a:ext cx="2277600" cy="975300"/>
          </a:xfrm>
          <a:prstGeom prst="roundRect">
            <a:avLst>
              <a:gd name="adj" fmla="val 16667"/>
            </a:avLst>
          </a:prstGeom>
          <a:solidFill>
            <a:srgbClr val="001A5A"/>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6" name="Google Shape;306;p58"/>
          <p:cNvSpPr/>
          <p:nvPr/>
        </p:nvSpPr>
        <p:spPr>
          <a:xfrm>
            <a:off x="6263526" y="908584"/>
            <a:ext cx="2277600" cy="975300"/>
          </a:xfrm>
          <a:prstGeom prst="roundRect">
            <a:avLst>
              <a:gd name="adj" fmla="val 16667"/>
            </a:avLst>
          </a:prstGeom>
          <a:solidFill>
            <a:srgbClr val="001A5A"/>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7" name="Google Shape;307;p58"/>
          <p:cNvSpPr/>
          <p:nvPr/>
        </p:nvSpPr>
        <p:spPr>
          <a:xfrm>
            <a:off x="482453" y="908584"/>
            <a:ext cx="2277600" cy="975300"/>
          </a:xfrm>
          <a:prstGeom prst="roundRect">
            <a:avLst>
              <a:gd name="adj" fmla="val 16667"/>
            </a:avLst>
          </a:prstGeom>
          <a:solidFill>
            <a:srgbClr val="001A5A"/>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8" name="Google Shape;308;p58"/>
          <p:cNvSpPr txBox="1"/>
          <p:nvPr/>
        </p:nvSpPr>
        <p:spPr>
          <a:xfrm>
            <a:off x="1876850" y="239064"/>
            <a:ext cx="53838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Clr>
                <a:srgbClr val="FF2D62"/>
              </a:buClr>
              <a:buSzPts val="2100"/>
              <a:buFont typeface="Montserrat"/>
              <a:buNone/>
            </a:pPr>
            <a:r>
              <a:rPr lang="en" sz="2100" b="1">
                <a:solidFill>
                  <a:srgbClr val="FF2D62"/>
                </a:solidFill>
                <a:latin typeface="Montserrat"/>
                <a:ea typeface="Montserrat"/>
                <a:cs typeface="Montserrat"/>
                <a:sym typeface="Montserrat"/>
              </a:rPr>
              <a:t>Marco Teórico</a:t>
            </a:r>
            <a:endParaRPr sz="2100">
              <a:solidFill>
                <a:srgbClr val="FF2D62"/>
              </a:solidFill>
              <a:latin typeface="Montserrat"/>
              <a:ea typeface="Montserrat"/>
              <a:cs typeface="Montserrat"/>
              <a:sym typeface="Montserrat"/>
            </a:endParaRPr>
          </a:p>
        </p:txBody>
      </p:sp>
      <p:sp>
        <p:nvSpPr>
          <p:cNvPr id="309" name="Google Shape;309;p58"/>
          <p:cNvSpPr txBox="1"/>
          <p:nvPr/>
        </p:nvSpPr>
        <p:spPr>
          <a:xfrm>
            <a:off x="532210" y="1151833"/>
            <a:ext cx="2178000" cy="488700"/>
          </a:xfrm>
          <a:prstGeom prst="rect">
            <a:avLst/>
          </a:prstGeom>
          <a:noFill/>
          <a:ln>
            <a:noFill/>
          </a:ln>
        </p:spPr>
        <p:txBody>
          <a:bodyPr spcFirstLastPara="1" wrap="square" lIns="57150" tIns="28575" rIns="57150" bIns="28575"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 b="1">
                <a:solidFill>
                  <a:schemeClr val="lt1"/>
                </a:solidFill>
                <a:latin typeface="Montserrat"/>
                <a:ea typeface="Montserrat"/>
                <a:cs typeface="Montserrat"/>
                <a:sym typeface="Montserrat"/>
              </a:rPr>
              <a:t>Modelo LDA</a:t>
            </a:r>
            <a:endParaRPr sz="1200">
              <a:solidFill>
                <a:schemeClr val="dk1"/>
              </a:solidFill>
              <a:latin typeface="Montserrat"/>
              <a:ea typeface="Montserrat"/>
              <a:cs typeface="Montserrat"/>
              <a:sym typeface="Montserrat"/>
            </a:endParaRPr>
          </a:p>
        </p:txBody>
      </p:sp>
      <p:sp>
        <p:nvSpPr>
          <p:cNvPr id="310" name="Google Shape;310;p58"/>
          <p:cNvSpPr txBox="1"/>
          <p:nvPr/>
        </p:nvSpPr>
        <p:spPr>
          <a:xfrm>
            <a:off x="193075" y="2088863"/>
            <a:ext cx="2652600" cy="1538700"/>
          </a:xfrm>
          <a:prstGeom prst="rect">
            <a:avLst/>
          </a:prstGeom>
          <a:noFill/>
          <a:ln>
            <a:noFill/>
          </a:ln>
        </p:spPr>
        <p:txBody>
          <a:bodyPr spcFirstLastPara="1" wrap="square" lIns="7625" tIns="7625" rIns="7625" bIns="7625" anchor="t" anchorCtr="0">
            <a:noAutofit/>
          </a:bodyPr>
          <a:lstStyle/>
          <a:p>
            <a:pPr marL="457200" marR="0" lvl="0" indent="-285750" algn="just" rtl="0">
              <a:lnSpc>
                <a:spcPct val="150000"/>
              </a:lnSpc>
              <a:spcBef>
                <a:spcPts val="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Es uno de los algoritmos generativos más usados y con mejor desempeño en cuanto a modelado de tópicos.</a:t>
            </a:r>
            <a:endParaRPr sz="900" b="0" i="0" u="none" strike="noStrike" cap="none">
              <a:solidFill>
                <a:srgbClr val="001A5A"/>
              </a:solidFill>
              <a:latin typeface="Montserrat"/>
              <a:ea typeface="Montserrat"/>
              <a:cs typeface="Montserrat"/>
              <a:sym typeface="Montserrat"/>
            </a:endParaRPr>
          </a:p>
          <a:p>
            <a:pPr marL="457200" marR="0" lvl="0" indent="-285750" algn="just" rtl="0">
              <a:lnSpc>
                <a:spcPct val="150000"/>
              </a:lnSpc>
              <a:spcBef>
                <a:spcPts val="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Aprovecha de buena manera los datos que se poseen, sin necesidad de tener que recolectar grandes cantidades de información.</a:t>
            </a:r>
            <a:endParaRPr sz="900">
              <a:solidFill>
                <a:srgbClr val="001A5A"/>
              </a:solidFill>
              <a:latin typeface="Montserrat"/>
              <a:ea typeface="Montserrat"/>
              <a:cs typeface="Montserrat"/>
              <a:sym typeface="Montserrat"/>
            </a:endParaRPr>
          </a:p>
          <a:p>
            <a:pPr marL="457200" marR="0" lvl="0" indent="-285750" algn="just" rtl="0">
              <a:lnSpc>
                <a:spcPct val="150000"/>
              </a:lnSpc>
              <a:spcBef>
                <a:spcPts val="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Flexible</a:t>
            </a:r>
            <a:endParaRPr sz="900">
              <a:solidFill>
                <a:srgbClr val="001A5A"/>
              </a:solidFill>
              <a:latin typeface="Montserrat"/>
              <a:ea typeface="Montserrat"/>
              <a:cs typeface="Montserrat"/>
              <a:sym typeface="Montserrat"/>
            </a:endParaRPr>
          </a:p>
        </p:txBody>
      </p:sp>
      <p:sp>
        <p:nvSpPr>
          <p:cNvPr id="311" name="Google Shape;311;p58"/>
          <p:cNvSpPr txBox="1"/>
          <p:nvPr/>
        </p:nvSpPr>
        <p:spPr>
          <a:xfrm>
            <a:off x="3479421" y="1076613"/>
            <a:ext cx="2211000" cy="639300"/>
          </a:xfrm>
          <a:prstGeom prst="rect">
            <a:avLst/>
          </a:prstGeom>
          <a:noFill/>
          <a:ln>
            <a:noFill/>
          </a:ln>
        </p:spPr>
        <p:txBody>
          <a:bodyPr spcFirstLastPara="1" wrap="square" lIns="57150" tIns="28575" rIns="57150" bIns="28575"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 b="1">
                <a:solidFill>
                  <a:schemeClr val="lt1"/>
                </a:solidFill>
                <a:latin typeface="Montserrat"/>
                <a:ea typeface="Montserrat"/>
                <a:cs typeface="Montserrat"/>
                <a:sym typeface="Montserrat"/>
              </a:rPr>
              <a:t>LDA Mallet</a:t>
            </a:r>
            <a:endParaRPr sz="1200">
              <a:solidFill>
                <a:schemeClr val="dk1"/>
              </a:solidFill>
              <a:latin typeface="Montserrat"/>
              <a:ea typeface="Montserrat"/>
              <a:cs typeface="Montserrat"/>
              <a:sym typeface="Montserrat"/>
            </a:endParaRPr>
          </a:p>
        </p:txBody>
      </p:sp>
      <p:sp>
        <p:nvSpPr>
          <p:cNvPr id="312" name="Google Shape;312;p58"/>
          <p:cNvSpPr txBox="1"/>
          <p:nvPr/>
        </p:nvSpPr>
        <p:spPr>
          <a:xfrm>
            <a:off x="3311100" y="2086375"/>
            <a:ext cx="2521800" cy="1429500"/>
          </a:xfrm>
          <a:prstGeom prst="rect">
            <a:avLst/>
          </a:prstGeom>
          <a:noFill/>
          <a:ln>
            <a:noFill/>
          </a:ln>
        </p:spPr>
        <p:txBody>
          <a:bodyPr spcFirstLastPara="1" wrap="square" lIns="7150" tIns="7150" rIns="7150" bIns="7150" anchor="t" anchorCtr="0">
            <a:noAutofit/>
          </a:bodyPr>
          <a:lstStyle/>
          <a:p>
            <a:pPr marL="457200" marR="0" lvl="0" indent="-285750" algn="just" rtl="0">
              <a:lnSpc>
                <a:spcPct val="150000"/>
              </a:lnSpc>
              <a:spcBef>
                <a:spcPts val="20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Utiliza las bases del modelo LDA de Gensim.</a:t>
            </a:r>
            <a:endParaRPr sz="900">
              <a:solidFill>
                <a:srgbClr val="001A5A"/>
              </a:solidFill>
              <a:latin typeface="Montserrat"/>
              <a:ea typeface="Montserrat"/>
              <a:cs typeface="Montserrat"/>
              <a:sym typeface="Montserrat"/>
            </a:endParaRPr>
          </a:p>
          <a:p>
            <a:pPr marL="457200" marR="0" lvl="0" indent="-285750" algn="just" rtl="0">
              <a:lnSpc>
                <a:spcPct val="150000"/>
              </a:lnSpc>
              <a:spcBef>
                <a:spcPts val="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Usa una técnica de muestreo diferente que le permite ser más preciso.</a:t>
            </a:r>
            <a:endParaRPr sz="900">
              <a:solidFill>
                <a:srgbClr val="001A5A"/>
              </a:solidFill>
              <a:latin typeface="Montserrat"/>
              <a:ea typeface="Montserrat"/>
              <a:cs typeface="Montserrat"/>
              <a:sym typeface="Montserrat"/>
            </a:endParaRPr>
          </a:p>
          <a:p>
            <a:pPr marL="457200" marR="0" lvl="0" indent="-285750" algn="just" rtl="0">
              <a:lnSpc>
                <a:spcPct val="150000"/>
              </a:lnSpc>
              <a:spcBef>
                <a:spcPts val="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Incluye elementos aleatorios que hace que se obtengan resultados distintos en cada ejecución.</a:t>
            </a:r>
            <a:endParaRPr sz="900">
              <a:solidFill>
                <a:srgbClr val="001A5A"/>
              </a:solidFill>
              <a:latin typeface="Montserrat"/>
              <a:ea typeface="Montserrat"/>
              <a:cs typeface="Montserrat"/>
              <a:sym typeface="Montserrat"/>
            </a:endParaRPr>
          </a:p>
        </p:txBody>
      </p:sp>
      <p:sp>
        <p:nvSpPr>
          <p:cNvPr id="313" name="Google Shape;313;p58"/>
          <p:cNvSpPr txBox="1"/>
          <p:nvPr/>
        </p:nvSpPr>
        <p:spPr>
          <a:xfrm>
            <a:off x="6097625" y="2084100"/>
            <a:ext cx="2521800" cy="975300"/>
          </a:xfrm>
          <a:prstGeom prst="rect">
            <a:avLst/>
          </a:prstGeom>
          <a:noFill/>
          <a:ln>
            <a:noFill/>
          </a:ln>
        </p:spPr>
        <p:txBody>
          <a:bodyPr spcFirstLastPara="1" wrap="square" lIns="6650" tIns="6650" rIns="6650" bIns="6650" anchor="t" anchorCtr="0">
            <a:noAutofit/>
          </a:bodyPr>
          <a:lstStyle/>
          <a:p>
            <a:pPr marL="457200" marR="0" lvl="0" indent="-285750" algn="just" rtl="0">
              <a:lnSpc>
                <a:spcPct val="150000"/>
              </a:lnSpc>
              <a:spcBef>
                <a:spcPts val="20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Esta métrica mide si las palabras de un tema tienden a coexistir.</a:t>
            </a:r>
            <a:endParaRPr sz="900">
              <a:solidFill>
                <a:srgbClr val="001A5A"/>
              </a:solidFill>
              <a:latin typeface="Montserrat"/>
              <a:ea typeface="Montserrat"/>
              <a:cs typeface="Montserrat"/>
              <a:sym typeface="Montserrat"/>
            </a:endParaRPr>
          </a:p>
          <a:p>
            <a:pPr marL="457200" marR="0" lvl="0" indent="-285750" algn="just" rtl="0">
              <a:lnSpc>
                <a:spcPct val="150000"/>
              </a:lnSpc>
              <a:spcBef>
                <a:spcPts val="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Ayuda a saber qué tan bueno es el modelo entrenado.</a:t>
            </a:r>
            <a:endParaRPr sz="900">
              <a:solidFill>
                <a:srgbClr val="001A5A"/>
              </a:solidFill>
              <a:latin typeface="Montserrat"/>
              <a:ea typeface="Montserrat"/>
              <a:cs typeface="Montserrat"/>
              <a:sym typeface="Montserrat"/>
            </a:endParaRPr>
          </a:p>
        </p:txBody>
      </p:sp>
      <p:sp>
        <p:nvSpPr>
          <p:cNvPr id="314" name="Google Shape;314;p58"/>
          <p:cNvSpPr txBox="1"/>
          <p:nvPr/>
        </p:nvSpPr>
        <p:spPr>
          <a:xfrm>
            <a:off x="6315310" y="1108472"/>
            <a:ext cx="2174100" cy="575700"/>
          </a:xfrm>
          <a:prstGeom prst="rect">
            <a:avLst/>
          </a:prstGeom>
          <a:noFill/>
          <a:ln>
            <a:noFill/>
          </a:ln>
        </p:spPr>
        <p:txBody>
          <a:bodyPr spcFirstLastPara="1" wrap="square" lIns="57150" tIns="28575" rIns="57150" bIns="28575"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 b="1">
                <a:solidFill>
                  <a:schemeClr val="lt1"/>
                </a:solidFill>
                <a:latin typeface="Montserrat"/>
                <a:ea typeface="Montserrat"/>
                <a:cs typeface="Montserrat"/>
                <a:sym typeface="Montserrat"/>
              </a:rPr>
              <a:t>Coherencia</a:t>
            </a:r>
            <a:endParaRPr sz="1200">
              <a:solidFill>
                <a:schemeClr val="dk1"/>
              </a:solidFill>
              <a:latin typeface="Montserrat"/>
              <a:ea typeface="Montserrat"/>
              <a:cs typeface="Montserrat"/>
              <a:sym typeface="Montserrat"/>
            </a:endParaRPr>
          </a:p>
        </p:txBody>
      </p:sp>
      <p:pic>
        <p:nvPicPr>
          <p:cNvPr id="315" name="Google Shape;315;p58"/>
          <p:cNvPicPr preferRelativeResize="0"/>
          <p:nvPr/>
        </p:nvPicPr>
        <p:blipFill>
          <a:blip r:embed="rId3">
            <a:alphaModFix/>
          </a:blip>
          <a:stretch>
            <a:fillRect/>
          </a:stretch>
        </p:blipFill>
        <p:spPr>
          <a:xfrm>
            <a:off x="249225" y="3832550"/>
            <a:ext cx="2822350" cy="904350"/>
          </a:xfrm>
          <a:prstGeom prst="rect">
            <a:avLst/>
          </a:prstGeom>
          <a:noFill/>
          <a:ln w="9525" cap="flat" cmpd="sng">
            <a:solidFill>
              <a:srgbClr val="000000"/>
            </a:solidFill>
            <a:prstDash val="solid"/>
            <a:round/>
            <a:headEnd type="none" w="sm" len="sm"/>
            <a:tailEnd type="none" w="sm" len="sm"/>
          </a:ln>
        </p:spPr>
      </p:pic>
      <p:pic>
        <p:nvPicPr>
          <p:cNvPr id="316" name="Google Shape;316;p58"/>
          <p:cNvPicPr preferRelativeResize="0"/>
          <p:nvPr/>
        </p:nvPicPr>
        <p:blipFill>
          <a:blip r:embed="rId4">
            <a:alphaModFix/>
          </a:blip>
          <a:stretch>
            <a:fillRect/>
          </a:stretch>
        </p:blipFill>
        <p:spPr>
          <a:xfrm>
            <a:off x="3485813" y="3832550"/>
            <a:ext cx="2466975" cy="619125"/>
          </a:xfrm>
          <a:prstGeom prst="rect">
            <a:avLst/>
          </a:prstGeom>
          <a:noFill/>
          <a:ln w="9525" cap="flat" cmpd="sng">
            <a:solidFill>
              <a:srgbClr val="000000"/>
            </a:solidFill>
            <a:prstDash val="solid"/>
            <a:round/>
            <a:headEnd type="none" w="sm" len="sm"/>
            <a:tailEnd type="none" w="sm" len="sm"/>
          </a:ln>
        </p:spPr>
      </p:pic>
      <p:pic>
        <p:nvPicPr>
          <p:cNvPr id="317" name="Google Shape;317;p58"/>
          <p:cNvPicPr preferRelativeResize="0"/>
          <p:nvPr/>
        </p:nvPicPr>
        <p:blipFill>
          <a:blip r:embed="rId5">
            <a:alphaModFix/>
          </a:blip>
          <a:stretch>
            <a:fillRect/>
          </a:stretch>
        </p:blipFill>
        <p:spPr>
          <a:xfrm>
            <a:off x="6367025" y="3832550"/>
            <a:ext cx="2174100" cy="667236"/>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9"/>
          <p:cNvSpPr/>
          <p:nvPr/>
        </p:nvSpPr>
        <p:spPr>
          <a:xfrm>
            <a:off x="3555301" y="908584"/>
            <a:ext cx="2277600" cy="975300"/>
          </a:xfrm>
          <a:prstGeom prst="roundRect">
            <a:avLst>
              <a:gd name="adj" fmla="val 16667"/>
            </a:avLst>
          </a:prstGeom>
          <a:solidFill>
            <a:srgbClr val="001A5A"/>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3" name="Google Shape;323;p59"/>
          <p:cNvSpPr/>
          <p:nvPr/>
        </p:nvSpPr>
        <p:spPr>
          <a:xfrm>
            <a:off x="6530001" y="908634"/>
            <a:ext cx="2277600" cy="975300"/>
          </a:xfrm>
          <a:prstGeom prst="roundRect">
            <a:avLst>
              <a:gd name="adj" fmla="val 16667"/>
            </a:avLst>
          </a:prstGeom>
          <a:solidFill>
            <a:srgbClr val="001A5A"/>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4" name="Google Shape;324;p59"/>
          <p:cNvSpPr/>
          <p:nvPr/>
        </p:nvSpPr>
        <p:spPr>
          <a:xfrm>
            <a:off x="482453" y="908584"/>
            <a:ext cx="2277600" cy="975300"/>
          </a:xfrm>
          <a:prstGeom prst="roundRect">
            <a:avLst>
              <a:gd name="adj" fmla="val 16667"/>
            </a:avLst>
          </a:prstGeom>
          <a:solidFill>
            <a:srgbClr val="001A5A"/>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5" name="Google Shape;325;p59"/>
          <p:cNvSpPr txBox="1"/>
          <p:nvPr/>
        </p:nvSpPr>
        <p:spPr>
          <a:xfrm>
            <a:off x="1876850" y="239064"/>
            <a:ext cx="53838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Clr>
                <a:srgbClr val="FF2D62"/>
              </a:buClr>
              <a:buSzPts val="2100"/>
              <a:buFont typeface="Montserrat"/>
              <a:buNone/>
            </a:pPr>
            <a:r>
              <a:rPr lang="en" sz="2100" b="1">
                <a:solidFill>
                  <a:srgbClr val="FF2D62"/>
                </a:solidFill>
                <a:latin typeface="Montserrat"/>
                <a:ea typeface="Montserrat"/>
                <a:cs typeface="Montserrat"/>
                <a:sym typeface="Montserrat"/>
              </a:rPr>
              <a:t>Marco Teórico</a:t>
            </a:r>
            <a:endParaRPr sz="2100">
              <a:solidFill>
                <a:srgbClr val="FF2D62"/>
              </a:solidFill>
              <a:latin typeface="Montserrat"/>
              <a:ea typeface="Montserrat"/>
              <a:cs typeface="Montserrat"/>
              <a:sym typeface="Montserrat"/>
            </a:endParaRPr>
          </a:p>
        </p:txBody>
      </p:sp>
      <p:sp>
        <p:nvSpPr>
          <p:cNvPr id="326" name="Google Shape;326;p59"/>
          <p:cNvSpPr txBox="1"/>
          <p:nvPr/>
        </p:nvSpPr>
        <p:spPr>
          <a:xfrm>
            <a:off x="532210" y="1151833"/>
            <a:ext cx="2178000" cy="488700"/>
          </a:xfrm>
          <a:prstGeom prst="rect">
            <a:avLst/>
          </a:prstGeom>
          <a:noFill/>
          <a:ln>
            <a:noFill/>
          </a:ln>
        </p:spPr>
        <p:txBody>
          <a:bodyPr spcFirstLastPara="1" wrap="square" lIns="57150" tIns="28575" rIns="57150" bIns="28575"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 b="1">
                <a:solidFill>
                  <a:schemeClr val="lt1"/>
                </a:solidFill>
                <a:latin typeface="Montserrat"/>
                <a:ea typeface="Montserrat"/>
                <a:cs typeface="Montserrat"/>
                <a:sym typeface="Montserrat"/>
              </a:rPr>
              <a:t>Pre-procesamiento</a:t>
            </a:r>
            <a:endParaRPr sz="1200">
              <a:solidFill>
                <a:schemeClr val="dk1"/>
              </a:solidFill>
              <a:latin typeface="Montserrat"/>
              <a:ea typeface="Montserrat"/>
              <a:cs typeface="Montserrat"/>
              <a:sym typeface="Montserrat"/>
            </a:endParaRPr>
          </a:p>
        </p:txBody>
      </p:sp>
      <p:sp>
        <p:nvSpPr>
          <p:cNvPr id="327" name="Google Shape;327;p59"/>
          <p:cNvSpPr txBox="1"/>
          <p:nvPr/>
        </p:nvSpPr>
        <p:spPr>
          <a:xfrm>
            <a:off x="193075" y="2088873"/>
            <a:ext cx="2652600" cy="1287300"/>
          </a:xfrm>
          <a:prstGeom prst="rect">
            <a:avLst/>
          </a:prstGeom>
          <a:noFill/>
          <a:ln>
            <a:noFill/>
          </a:ln>
        </p:spPr>
        <p:txBody>
          <a:bodyPr spcFirstLastPara="1" wrap="square" lIns="7625" tIns="7625" rIns="7625" bIns="7625" anchor="t" anchorCtr="0">
            <a:noAutofit/>
          </a:bodyPr>
          <a:lstStyle/>
          <a:p>
            <a:pPr marL="457200" marR="0" lvl="0" indent="-285750" algn="just" rtl="0">
              <a:lnSpc>
                <a:spcPct val="150000"/>
              </a:lnSpc>
              <a:spcBef>
                <a:spcPts val="20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Sirve para mejorar el rendimiento del modelo final.</a:t>
            </a:r>
            <a:endParaRPr sz="900">
              <a:solidFill>
                <a:srgbClr val="001A5A"/>
              </a:solidFill>
              <a:latin typeface="Montserrat"/>
              <a:ea typeface="Montserrat"/>
              <a:cs typeface="Montserrat"/>
              <a:sym typeface="Montserrat"/>
            </a:endParaRPr>
          </a:p>
          <a:p>
            <a:pPr marL="457200" marR="0" lvl="0" indent="-285750" algn="just" rtl="0">
              <a:lnSpc>
                <a:spcPct val="150000"/>
              </a:lnSpc>
              <a:spcBef>
                <a:spcPts val="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Es necesario para el funcionamiento adecuado de los algoritmos.</a:t>
            </a:r>
            <a:endParaRPr sz="900">
              <a:solidFill>
                <a:srgbClr val="001A5A"/>
              </a:solidFill>
              <a:latin typeface="Montserrat"/>
              <a:ea typeface="Montserrat"/>
              <a:cs typeface="Montserrat"/>
              <a:sym typeface="Montserrat"/>
            </a:endParaRPr>
          </a:p>
          <a:p>
            <a:pPr marL="457200" marR="0" lvl="0" indent="-285750" algn="just" rtl="0">
              <a:lnSpc>
                <a:spcPct val="150000"/>
              </a:lnSpc>
              <a:spcBef>
                <a:spcPts val="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Es un paso obligatorio en el análisis de texto.</a:t>
            </a:r>
            <a:endParaRPr sz="900">
              <a:solidFill>
                <a:srgbClr val="001A5A"/>
              </a:solidFill>
              <a:latin typeface="Montserrat"/>
              <a:ea typeface="Montserrat"/>
              <a:cs typeface="Montserrat"/>
              <a:sym typeface="Montserrat"/>
            </a:endParaRPr>
          </a:p>
        </p:txBody>
      </p:sp>
      <p:sp>
        <p:nvSpPr>
          <p:cNvPr id="328" name="Google Shape;328;p59"/>
          <p:cNvSpPr txBox="1"/>
          <p:nvPr/>
        </p:nvSpPr>
        <p:spPr>
          <a:xfrm>
            <a:off x="3588621" y="1076613"/>
            <a:ext cx="2211000" cy="639300"/>
          </a:xfrm>
          <a:prstGeom prst="rect">
            <a:avLst/>
          </a:prstGeom>
          <a:noFill/>
          <a:ln>
            <a:noFill/>
          </a:ln>
        </p:spPr>
        <p:txBody>
          <a:bodyPr spcFirstLastPara="1" wrap="square" lIns="57150" tIns="28575" rIns="57150" bIns="28575"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 b="1">
                <a:solidFill>
                  <a:schemeClr val="lt1"/>
                </a:solidFill>
                <a:latin typeface="Montserrat"/>
                <a:ea typeface="Montserrat"/>
                <a:cs typeface="Montserrat"/>
                <a:sym typeface="Montserrat"/>
              </a:rPr>
              <a:t>StopWords</a:t>
            </a:r>
            <a:endParaRPr sz="1200">
              <a:solidFill>
                <a:schemeClr val="dk1"/>
              </a:solidFill>
              <a:latin typeface="Montserrat"/>
              <a:ea typeface="Montserrat"/>
              <a:cs typeface="Montserrat"/>
              <a:sym typeface="Montserrat"/>
            </a:endParaRPr>
          </a:p>
        </p:txBody>
      </p:sp>
      <p:sp>
        <p:nvSpPr>
          <p:cNvPr id="329" name="Google Shape;329;p59"/>
          <p:cNvSpPr txBox="1"/>
          <p:nvPr/>
        </p:nvSpPr>
        <p:spPr>
          <a:xfrm>
            <a:off x="3311100" y="2086375"/>
            <a:ext cx="2521800" cy="1429500"/>
          </a:xfrm>
          <a:prstGeom prst="rect">
            <a:avLst/>
          </a:prstGeom>
          <a:noFill/>
          <a:ln>
            <a:noFill/>
          </a:ln>
        </p:spPr>
        <p:txBody>
          <a:bodyPr spcFirstLastPara="1" wrap="square" lIns="7150" tIns="7150" rIns="7150" bIns="7150" anchor="t" anchorCtr="0">
            <a:noAutofit/>
          </a:bodyPr>
          <a:lstStyle/>
          <a:p>
            <a:pPr marL="457200" marR="0" lvl="0" indent="-285750" algn="just" rtl="0">
              <a:lnSpc>
                <a:spcPct val="150000"/>
              </a:lnSpc>
              <a:spcBef>
                <a:spcPts val="20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Son palabras que no aportan información relevante o muy poca sobre el texto que se esté analizando, estos pueden ser preposiciones, conectores, algunas acotaciones informales propias del lenguaje, etc.</a:t>
            </a:r>
            <a:endParaRPr sz="900">
              <a:solidFill>
                <a:srgbClr val="001A5A"/>
              </a:solidFill>
              <a:latin typeface="Montserrat"/>
              <a:ea typeface="Montserrat"/>
              <a:cs typeface="Montserrat"/>
              <a:sym typeface="Montserrat"/>
            </a:endParaRPr>
          </a:p>
        </p:txBody>
      </p:sp>
      <p:sp>
        <p:nvSpPr>
          <p:cNvPr id="330" name="Google Shape;330;p59"/>
          <p:cNvSpPr txBox="1"/>
          <p:nvPr/>
        </p:nvSpPr>
        <p:spPr>
          <a:xfrm>
            <a:off x="6356000" y="2084100"/>
            <a:ext cx="2521800" cy="975300"/>
          </a:xfrm>
          <a:prstGeom prst="rect">
            <a:avLst/>
          </a:prstGeom>
          <a:noFill/>
          <a:ln>
            <a:noFill/>
          </a:ln>
        </p:spPr>
        <p:txBody>
          <a:bodyPr spcFirstLastPara="1" wrap="square" lIns="6650" tIns="6650" rIns="6650" bIns="6650" anchor="t" anchorCtr="0">
            <a:noAutofit/>
          </a:bodyPr>
          <a:lstStyle/>
          <a:p>
            <a:pPr marL="457200" marR="0" lvl="0" indent="-285750" algn="just" rtl="0">
              <a:lnSpc>
                <a:spcPct val="150000"/>
              </a:lnSpc>
              <a:spcBef>
                <a:spcPts val="20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Derivar cada palabra a su forma canónica.</a:t>
            </a:r>
            <a:endParaRPr sz="900">
              <a:solidFill>
                <a:srgbClr val="001A5A"/>
              </a:solidFill>
              <a:latin typeface="Montserrat"/>
              <a:ea typeface="Montserrat"/>
              <a:cs typeface="Montserrat"/>
              <a:sym typeface="Montserrat"/>
            </a:endParaRPr>
          </a:p>
          <a:p>
            <a:pPr marL="457200" marR="0" lvl="0" indent="-285750" algn="just" rtl="0">
              <a:lnSpc>
                <a:spcPct val="150000"/>
              </a:lnSpc>
              <a:spcBef>
                <a:spcPts val="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Derivaciones tal y como se encuentra en el diccionario</a:t>
            </a:r>
            <a:endParaRPr sz="900">
              <a:solidFill>
                <a:srgbClr val="001A5A"/>
              </a:solidFill>
              <a:latin typeface="Montserrat"/>
              <a:ea typeface="Montserrat"/>
              <a:cs typeface="Montserrat"/>
              <a:sym typeface="Montserrat"/>
            </a:endParaRPr>
          </a:p>
        </p:txBody>
      </p:sp>
      <p:sp>
        <p:nvSpPr>
          <p:cNvPr id="331" name="Google Shape;331;p59"/>
          <p:cNvSpPr txBox="1"/>
          <p:nvPr/>
        </p:nvSpPr>
        <p:spPr>
          <a:xfrm>
            <a:off x="6581785" y="1108522"/>
            <a:ext cx="2174100" cy="575700"/>
          </a:xfrm>
          <a:prstGeom prst="rect">
            <a:avLst/>
          </a:prstGeom>
          <a:noFill/>
          <a:ln>
            <a:noFill/>
          </a:ln>
        </p:spPr>
        <p:txBody>
          <a:bodyPr spcFirstLastPara="1" wrap="square" lIns="57150" tIns="28575" rIns="57150" bIns="28575"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 b="1">
                <a:solidFill>
                  <a:schemeClr val="lt1"/>
                </a:solidFill>
                <a:latin typeface="Montserrat"/>
                <a:ea typeface="Montserrat"/>
                <a:cs typeface="Montserrat"/>
                <a:sym typeface="Montserrat"/>
              </a:rPr>
              <a:t>Lematización</a:t>
            </a:r>
            <a:endParaRPr sz="1200">
              <a:solidFill>
                <a:schemeClr val="dk1"/>
              </a:solidFill>
              <a:latin typeface="Montserrat"/>
              <a:ea typeface="Montserrat"/>
              <a:cs typeface="Montserrat"/>
              <a:sym typeface="Montserrat"/>
            </a:endParaRPr>
          </a:p>
        </p:txBody>
      </p:sp>
      <p:pic>
        <p:nvPicPr>
          <p:cNvPr id="332" name="Google Shape;332;p59"/>
          <p:cNvPicPr preferRelativeResize="0"/>
          <p:nvPr/>
        </p:nvPicPr>
        <p:blipFill>
          <a:blip r:embed="rId3">
            <a:alphaModFix/>
          </a:blip>
          <a:stretch>
            <a:fillRect/>
          </a:stretch>
        </p:blipFill>
        <p:spPr>
          <a:xfrm>
            <a:off x="298050" y="3481150"/>
            <a:ext cx="2807400" cy="1228231"/>
          </a:xfrm>
          <a:prstGeom prst="rect">
            <a:avLst/>
          </a:prstGeom>
          <a:noFill/>
          <a:ln w="9525" cap="flat" cmpd="sng">
            <a:solidFill>
              <a:srgbClr val="000000"/>
            </a:solidFill>
            <a:prstDash val="solid"/>
            <a:round/>
            <a:headEnd type="none" w="sm" len="sm"/>
            <a:tailEnd type="none" w="sm" len="sm"/>
          </a:ln>
          <a:effectLst>
            <a:outerShdw blurRad="185738" dist="19050" dir="5400000" algn="bl" rotWithShape="0">
              <a:schemeClr val="dk1">
                <a:alpha val="94000"/>
              </a:schemeClr>
            </a:outerShdw>
            <a:reflection stA="94000" endPos="8000" dist="9525" dir="5400000" fadeDir="5400012" sy="-100000" algn="bl" rotWithShape="0"/>
          </a:effectLst>
        </p:spPr>
      </p:pic>
      <p:pic>
        <p:nvPicPr>
          <p:cNvPr id="333" name="Google Shape;333;p59"/>
          <p:cNvPicPr preferRelativeResize="0"/>
          <p:nvPr/>
        </p:nvPicPr>
        <p:blipFill rotWithShape="1">
          <a:blip r:embed="rId4">
            <a:alphaModFix/>
          </a:blip>
          <a:srcRect r="1739"/>
          <a:stretch/>
        </p:blipFill>
        <p:spPr>
          <a:xfrm>
            <a:off x="3424150" y="3515875"/>
            <a:ext cx="3004200" cy="1041875"/>
          </a:xfrm>
          <a:prstGeom prst="rect">
            <a:avLst/>
          </a:prstGeom>
          <a:noFill/>
          <a:ln>
            <a:noFill/>
          </a:ln>
        </p:spPr>
      </p:pic>
      <p:pic>
        <p:nvPicPr>
          <p:cNvPr id="334" name="Google Shape;334;p59"/>
          <p:cNvPicPr preferRelativeResize="0"/>
          <p:nvPr/>
        </p:nvPicPr>
        <p:blipFill>
          <a:blip r:embed="rId5">
            <a:alphaModFix/>
          </a:blip>
          <a:stretch>
            <a:fillRect/>
          </a:stretch>
        </p:blipFill>
        <p:spPr>
          <a:xfrm>
            <a:off x="6747050" y="3168599"/>
            <a:ext cx="2386620" cy="1429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0"/>
          <p:cNvSpPr/>
          <p:nvPr/>
        </p:nvSpPr>
        <p:spPr>
          <a:xfrm>
            <a:off x="3555301" y="908584"/>
            <a:ext cx="2277600" cy="975300"/>
          </a:xfrm>
          <a:prstGeom prst="roundRect">
            <a:avLst>
              <a:gd name="adj" fmla="val 16667"/>
            </a:avLst>
          </a:prstGeom>
          <a:solidFill>
            <a:srgbClr val="001A5A"/>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40" name="Google Shape;340;p60"/>
          <p:cNvSpPr/>
          <p:nvPr/>
        </p:nvSpPr>
        <p:spPr>
          <a:xfrm>
            <a:off x="6530001" y="908634"/>
            <a:ext cx="2277600" cy="975300"/>
          </a:xfrm>
          <a:prstGeom prst="roundRect">
            <a:avLst>
              <a:gd name="adj" fmla="val 16667"/>
            </a:avLst>
          </a:prstGeom>
          <a:solidFill>
            <a:srgbClr val="001A5A"/>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41" name="Google Shape;341;p60"/>
          <p:cNvSpPr/>
          <p:nvPr/>
        </p:nvSpPr>
        <p:spPr>
          <a:xfrm>
            <a:off x="482453" y="908584"/>
            <a:ext cx="2277600" cy="975300"/>
          </a:xfrm>
          <a:prstGeom prst="roundRect">
            <a:avLst>
              <a:gd name="adj" fmla="val 16667"/>
            </a:avLst>
          </a:prstGeom>
          <a:solidFill>
            <a:srgbClr val="001A5A"/>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42" name="Google Shape;342;p60"/>
          <p:cNvSpPr txBox="1"/>
          <p:nvPr/>
        </p:nvSpPr>
        <p:spPr>
          <a:xfrm>
            <a:off x="1876850" y="239064"/>
            <a:ext cx="53838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Clr>
                <a:srgbClr val="FF2D62"/>
              </a:buClr>
              <a:buSzPts val="2100"/>
              <a:buFont typeface="Montserrat"/>
              <a:buNone/>
            </a:pPr>
            <a:r>
              <a:rPr lang="en" sz="2100" b="1">
                <a:solidFill>
                  <a:srgbClr val="FF2D62"/>
                </a:solidFill>
                <a:latin typeface="Montserrat"/>
                <a:ea typeface="Montserrat"/>
                <a:cs typeface="Montserrat"/>
                <a:sym typeface="Montserrat"/>
              </a:rPr>
              <a:t>Marco Teórico</a:t>
            </a:r>
            <a:endParaRPr sz="2100">
              <a:solidFill>
                <a:srgbClr val="FF2D62"/>
              </a:solidFill>
              <a:latin typeface="Montserrat"/>
              <a:ea typeface="Montserrat"/>
              <a:cs typeface="Montserrat"/>
              <a:sym typeface="Montserrat"/>
            </a:endParaRPr>
          </a:p>
        </p:txBody>
      </p:sp>
      <p:sp>
        <p:nvSpPr>
          <p:cNvPr id="343" name="Google Shape;343;p60"/>
          <p:cNvSpPr txBox="1"/>
          <p:nvPr/>
        </p:nvSpPr>
        <p:spPr>
          <a:xfrm>
            <a:off x="532210" y="1151833"/>
            <a:ext cx="2178000" cy="488700"/>
          </a:xfrm>
          <a:prstGeom prst="rect">
            <a:avLst/>
          </a:prstGeom>
          <a:noFill/>
          <a:ln>
            <a:noFill/>
          </a:ln>
        </p:spPr>
        <p:txBody>
          <a:bodyPr spcFirstLastPara="1" wrap="square" lIns="57150" tIns="28575" rIns="57150" bIns="28575"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 b="1">
                <a:solidFill>
                  <a:schemeClr val="lt1"/>
                </a:solidFill>
                <a:latin typeface="Montserrat"/>
                <a:ea typeface="Montserrat"/>
                <a:cs typeface="Montserrat"/>
                <a:sym typeface="Montserrat"/>
              </a:rPr>
              <a:t>Corpus</a:t>
            </a:r>
            <a:endParaRPr sz="1200">
              <a:solidFill>
                <a:schemeClr val="dk1"/>
              </a:solidFill>
              <a:latin typeface="Montserrat"/>
              <a:ea typeface="Montserrat"/>
              <a:cs typeface="Montserrat"/>
              <a:sym typeface="Montserrat"/>
            </a:endParaRPr>
          </a:p>
        </p:txBody>
      </p:sp>
      <p:sp>
        <p:nvSpPr>
          <p:cNvPr id="344" name="Google Shape;344;p60"/>
          <p:cNvSpPr txBox="1"/>
          <p:nvPr/>
        </p:nvSpPr>
        <p:spPr>
          <a:xfrm>
            <a:off x="193075" y="2088874"/>
            <a:ext cx="2652600" cy="488700"/>
          </a:xfrm>
          <a:prstGeom prst="rect">
            <a:avLst/>
          </a:prstGeom>
          <a:noFill/>
          <a:ln>
            <a:noFill/>
          </a:ln>
        </p:spPr>
        <p:txBody>
          <a:bodyPr spcFirstLastPara="1" wrap="square" lIns="7625" tIns="7625" rIns="7625" bIns="7625" anchor="t" anchorCtr="0">
            <a:noAutofit/>
          </a:bodyPr>
          <a:lstStyle/>
          <a:p>
            <a:pPr marL="457200" marR="0" lvl="0" indent="-285750" algn="l" rtl="0">
              <a:lnSpc>
                <a:spcPct val="150000"/>
              </a:lnSpc>
              <a:spcBef>
                <a:spcPts val="20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El set de documentos, en este caso es el set de Reviews.</a:t>
            </a:r>
            <a:endParaRPr sz="900">
              <a:solidFill>
                <a:srgbClr val="001A5A"/>
              </a:solidFill>
              <a:latin typeface="Montserrat"/>
              <a:ea typeface="Montserrat"/>
              <a:cs typeface="Montserrat"/>
              <a:sym typeface="Montserrat"/>
            </a:endParaRPr>
          </a:p>
        </p:txBody>
      </p:sp>
      <p:sp>
        <p:nvSpPr>
          <p:cNvPr id="345" name="Google Shape;345;p60"/>
          <p:cNvSpPr txBox="1"/>
          <p:nvPr/>
        </p:nvSpPr>
        <p:spPr>
          <a:xfrm>
            <a:off x="3588621" y="1076613"/>
            <a:ext cx="2211000" cy="639300"/>
          </a:xfrm>
          <a:prstGeom prst="rect">
            <a:avLst/>
          </a:prstGeom>
          <a:noFill/>
          <a:ln>
            <a:noFill/>
          </a:ln>
        </p:spPr>
        <p:txBody>
          <a:bodyPr spcFirstLastPara="1" wrap="square" lIns="57150" tIns="28575" rIns="57150" bIns="28575"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 b="1">
                <a:solidFill>
                  <a:schemeClr val="lt1"/>
                </a:solidFill>
                <a:latin typeface="Montserrat"/>
                <a:ea typeface="Montserrat"/>
                <a:cs typeface="Montserrat"/>
                <a:sym typeface="Montserrat"/>
              </a:rPr>
              <a:t>Diccionario</a:t>
            </a:r>
            <a:endParaRPr sz="1200">
              <a:solidFill>
                <a:schemeClr val="dk1"/>
              </a:solidFill>
              <a:latin typeface="Montserrat"/>
              <a:ea typeface="Montserrat"/>
              <a:cs typeface="Montserrat"/>
              <a:sym typeface="Montserrat"/>
            </a:endParaRPr>
          </a:p>
        </p:txBody>
      </p:sp>
      <p:sp>
        <p:nvSpPr>
          <p:cNvPr id="346" name="Google Shape;346;p60"/>
          <p:cNvSpPr txBox="1"/>
          <p:nvPr/>
        </p:nvSpPr>
        <p:spPr>
          <a:xfrm>
            <a:off x="3311100" y="2086375"/>
            <a:ext cx="2521800" cy="437700"/>
          </a:xfrm>
          <a:prstGeom prst="rect">
            <a:avLst/>
          </a:prstGeom>
          <a:noFill/>
          <a:ln>
            <a:noFill/>
          </a:ln>
        </p:spPr>
        <p:txBody>
          <a:bodyPr spcFirstLastPara="1" wrap="square" lIns="7150" tIns="7150" rIns="7150" bIns="7150" anchor="t" anchorCtr="0">
            <a:noAutofit/>
          </a:bodyPr>
          <a:lstStyle/>
          <a:p>
            <a:pPr marL="457200" marR="0" lvl="0" indent="-285750" algn="just" rtl="0">
              <a:lnSpc>
                <a:spcPct val="150000"/>
              </a:lnSpc>
              <a:spcBef>
                <a:spcPts val="20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lista de todas las palabras únicas que aparecen en el corpus.</a:t>
            </a:r>
            <a:endParaRPr sz="900">
              <a:solidFill>
                <a:srgbClr val="001A5A"/>
              </a:solidFill>
              <a:latin typeface="Montserrat"/>
              <a:ea typeface="Montserrat"/>
              <a:cs typeface="Montserrat"/>
              <a:sym typeface="Montserrat"/>
            </a:endParaRPr>
          </a:p>
          <a:p>
            <a:pPr marL="914400" marR="0" lvl="0" indent="0" algn="just" rtl="0">
              <a:lnSpc>
                <a:spcPct val="150000"/>
              </a:lnSpc>
              <a:spcBef>
                <a:spcPts val="200"/>
              </a:spcBef>
              <a:spcAft>
                <a:spcPts val="0"/>
              </a:spcAft>
              <a:buNone/>
            </a:pPr>
            <a:endParaRPr sz="900">
              <a:solidFill>
                <a:srgbClr val="001A5A"/>
              </a:solidFill>
              <a:latin typeface="Montserrat"/>
              <a:ea typeface="Montserrat"/>
              <a:cs typeface="Montserrat"/>
              <a:sym typeface="Montserrat"/>
            </a:endParaRPr>
          </a:p>
        </p:txBody>
      </p:sp>
      <p:sp>
        <p:nvSpPr>
          <p:cNvPr id="347" name="Google Shape;347;p60"/>
          <p:cNvSpPr txBox="1"/>
          <p:nvPr/>
        </p:nvSpPr>
        <p:spPr>
          <a:xfrm>
            <a:off x="6356000" y="2084100"/>
            <a:ext cx="2521800" cy="975300"/>
          </a:xfrm>
          <a:prstGeom prst="rect">
            <a:avLst/>
          </a:prstGeom>
          <a:noFill/>
          <a:ln>
            <a:noFill/>
          </a:ln>
        </p:spPr>
        <p:txBody>
          <a:bodyPr spcFirstLastPara="1" wrap="square" lIns="6650" tIns="6650" rIns="6650" bIns="6650" anchor="t" anchorCtr="0">
            <a:noAutofit/>
          </a:bodyPr>
          <a:lstStyle/>
          <a:p>
            <a:pPr marL="457200" marR="0" lvl="0" indent="-285750" algn="just" rtl="0">
              <a:lnSpc>
                <a:spcPct val="150000"/>
              </a:lnSpc>
              <a:spcBef>
                <a:spcPts val="200"/>
              </a:spcBef>
              <a:spcAft>
                <a:spcPts val="0"/>
              </a:spcAft>
              <a:buClr>
                <a:srgbClr val="001A5A"/>
              </a:buClr>
              <a:buSzPts val="900"/>
              <a:buFont typeface="Montserrat"/>
              <a:buChar char="●"/>
            </a:pPr>
            <a:r>
              <a:rPr lang="en" sz="900">
                <a:solidFill>
                  <a:srgbClr val="001A5A"/>
                </a:solidFill>
                <a:latin typeface="Montserrat"/>
                <a:ea typeface="Montserrat"/>
                <a:cs typeface="Montserrat"/>
                <a:sym typeface="Montserrat"/>
              </a:rPr>
              <a:t>Es la manera de separar un fragmento de texto en unidades más pequeñas conocidas como tokens, las cuales son palabras o caracteres.</a:t>
            </a:r>
            <a:endParaRPr sz="900">
              <a:solidFill>
                <a:srgbClr val="001A5A"/>
              </a:solidFill>
              <a:latin typeface="Montserrat"/>
              <a:ea typeface="Montserrat"/>
              <a:cs typeface="Montserrat"/>
              <a:sym typeface="Montserrat"/>
            </a:endParaRPr>
          </a:p>
        </p:txBody>
      </p:sp>
      <p:sp>
        <p:nvSpPr>
          <p:cNvPr id="348" name="Google Shape;348;p60"/>
          <p:cNvSpPr txBox="1"/>
          <p:nvPr/>
        </p:nvSpPr>
        <p:spPr>
          <a:xfrm>
            <a:off x="6581785" y="1108522"/>
            <a:ext cx="2174100" cy="575700"/>
          </a:xfrm>
          <a:prstGeom prst="rect">
            <a:avLst/>
          </a:prstGeom>
          <a:noFill/>
          <a:ln>
            <a:noFill/>
          </a:ln>
        </p:spPr>
        <p:txBody>
          <a:bodyPr spcFirstLastPara="1" wrap="square" lIns="57150" tIns="28575" rIns="57150" bIns="28575"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n" b="1">
                <a:solidFill>
                  <a:schemeClr val="lt1"/>
                </a:solidFill>
                <a:latin typeface="Montserrat"/>
                <a:ea typeface="Montserrat"/>
                <a:cs typeface="Montserrat"/>
                <a:sym typeface="Montserrat"/>
              </a:rPr>
              <a:t>Tokenización</a:t>
            </a:r>
            <a:endParaRPr sz="1200">
              <a:solidFill>
                <a:schemeClr val="dk1"/>
              </a:solidFill>
              <a:latin typeface="Montserrat"/>
              <a:ea typeface="Montserrat"/>
              <a:cs typeface="Montserrat"/>
              <a:sym typeface="Montserrat"/>
            </a:endParaRPr>
          </a:p>
        </p:txBody>
      </p:sp>
      <p:pic>
        <p:nvPicPr>
          <p:cNvPr id="349" name="Google Shape;349;p60"/>
          <p:cNvPicPr preferRelativeResize="0"/>
          <p:nvPr/>
        </p:nvPicPr>
        <p:blipFill>
          <a:blip r:embed="rId3">
            <a:alphaModFix/>
          </a:blip>
          <a:stretch>
            <a:fillRect/>
          </a:stretch>
        </p:blipFill>
        <p:spPr>
          <a:xfrm>
            <a:off x="2290909" y="3059400"/>
            <a:ext cx="4290876" cy="16019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61"/>
          <p:cNvPicPr preferRelativeResize="0"/>
          <p:nvPr/>
        </p:nvPicPr>
        <p:blipFill>
          <a:blip r:embed="rId3">
            <a:alphaModFix/>
          </a:blip>
          <a:stretch>
            <a:fillRect/>
          </a:stretch>
        </p:blipFill>
        <p:spPr>
          <a:xfrm>
            <a:off x="873150" y="981350"/>
            <a:ext cx="6948500" cy="32743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Personalizado 2">
      <a:dk1>
        <a:srgbClr val="FFFFFF"/>
      </a:dk1>
      <a:lt1>
        <a:srgbClr val="FFFFFF"/>
      </a:lt1>
      <a:dk2>
        <a:srgbClr val="001C59"/>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Personalizado 2">
      <a:dk1>
        <a:srgbClr val="FFFFFF"/>
      </a:dk1>
      <a:lt1>
        <a:srgbClr val="FFFFFF"/>
      </a:lt1>
      <a:dk2>
        <a:srgbClr val="001C59"/>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640</Words>
  <Application>Microsoft Office PowerPoint</Application>
  <PresentationFormat>Presentación en pantalla (16:9)</PresentationFormat>
  <Paragraphs>95</Paragraphs>
  <Slides>18</Slides>
  <Notes>18</Notes>
  <HiddenSlides>0</HiddenSlides>
  <MMClips>0</MMClips>
  <ScaleCrop>false</ScaleCrop>
  <HeadingPairs>
    <vt:vector size="6" baseType="variant">
      <vt:variant>
        <vt:lpstr>Fuentes usadas</vt:lpstr>
      </vt:variant>
      <vt:variant>
        <vt:i4>9</vt:i4>
      </vt:variant>
      <vt:variant>
        <vt:lpstr>Tema</vt:lpstr>
      </vt:variant>
      <vt:variant>
        <vt:i4>3</vt:i4>
      </vt:variant>
      <vt:variant>
        <vt:lpstr>Títulos de diapositiva</vt:lpstr>
      </vt:variant>
      <vt:variant>
        <vt:i4>18</vt:i4>
      </vt:variant>
    </vt:vector>
  </HeadingPairs>
  <TitlesOfParts>
    <vt:vector size="30" baseType="lpstr">
      <vt:lpstr>Poppins</vt:lpstr>
      <vt:lpstr>Montserrat ExtraBold</vt:lpstr>
      <vt:lpstr>Bree Serif</vt:lpstr>
      <vt:lpstr>Montserrat Black</vt:lpstr>
      <vt:lpstr>Montserrat</vt:lpstr>
      <vt:lpstr>Arial</vt:lpstr>
      <vt:lpstr>Calibri</vt:lpstr>
      <vt:lpstr>Montserrat Medium</vt:lpstr>
      <vt:lpstr>Montserrat SemiBold</vt:lpstr>
      <vt:lpstr>Simple Light</vt:lpstr>
      <vt:lpstr>Tema de Office</vt:lpstr>
      <vt:lpstr>Tema de Office</vt:lpstr>
      <vt:lpstr>Presentación de PowerPoint</vt:lpstr>
      <vt:lpstr>Topic modelling sobre comentarios negativos de restaurantes usando NLP</vt:lpstr>
      <vt:lpstr>Presentación de PowerPoint</vt:lpstr>
      <vt:lpstr>RESUMEN</vt:lpstr>
      <vt:lpstr>INTRODUCCIÓN</vt:lpstr>
      <vt:lpstr>Presentación de PowerPoint</vt:lpstr>
      <vt:lpstr>Presentación de PowerPoint</vt:lpstr>
      <vt:lpstr>Presentación de PowerPoint</vt:lpstr>
      <vt:lpstr>Presentación de PowerPoint</vt:lpstr>
      <vt:lpstr>SELECCIÓN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Diego Bernales Valdivia</cp:lastModifiedBy>
  <cp:revision>4</cp:revision>
  <dcterms:modified xsi:type="dcterms:W3CDTF">2022-12-10T06:32:01Z</dcterms:modified>
</cp:coreProperties>
</file>